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8" r:id="rId3"/>
    <p:sldId id="259" r:id="rId4"/>
    <p:sldId id="314" r:id="rId5"/>
    <p:sldId id="333" r:id="rId6"/>
    <p:sldId id="315" r:id="rId7"/>
    <p:sldId id="334" r:id="rId8"/>
    <p:sldId id="330" r:id="rId9"/>
    <p:sldId id="331" r:id="rId10"/>
    <p:sldId id="332" r:id="rId11"/>
    <p:sldId id="266" r:id="rId12"/>
    <p:sldId id="306" r:id="rId13"/>
    <p:sldId id="335" r:id="rId14"/>
    <p:sldId id="336" r:id="rId15"/>
    <p:sldId id="337" r:id="rId16"/>
    <p:sldId id="338" r:id="rId17"/>
    <p:sldId id="339" r:id="rId18"/>
    <p:sldId id="313" r:id="rId19"/>
    <p:sldId id="340" r:id="rId20"/>
    <p:sldId id="304" r:id="rId21"/>
    <p:sldId id="274" r:id="rId22"/>
    <p:sldId id="321" r:id="rId23"/>
    <p:sldId id="323" r:id="rId24"/>
    <p:sldId id="324" r:id="rId25"/>
    <p:sldId id="305" r:id="rId26"/>
    <p:sldId id="325" r:id="rId27"/>
    <p:sldId id="326" r:id="rId28"/>
    <p:sldId id="327" r:id="rId29"/>
    <p:sldId id="328" r:id="rId30"/>
    <p:sldId id="329" r:id="rId31"/>
    <p:sldId id="341" r:id="rId32"/>
    <p:sldId id="342" r:id="rId33"/>
    <p:sldId id="343" r:id="rId34"/>
    <p:sldId id="344" r:id="rId35"/>
    <p:sldId id="345" r:id="rId36"/>
    <p:sldId id="347" r:id="rId37"/>
    <p:sldId id="346" r:id="rId38"/>
    <p:sldId id="349" r:id="rId39"/>
    <p:sldId id="348" r:id="rId40"/>
    <p:sldId id="350" r:id="rId41"/>
    <p:sldId id="284" r:id="rId4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44"/>
      <p:bold r:id="rId45"/>
      <p:italic r:id="rId46"/>
      <p:boldItalic r:id="rId47"/>
    </p:embeddedFont>
    <p:embeddedFont>
      <p:font typeface="Barlow Semi Condensed Medium" panose="00000606000000000000" pitchFamily="2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Fjalla One" panose="02000506040000020004" pitchFamily="2" charset="0"/>
      <p:regular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DD0E0-FBA4-433C-9884-2DC272E4BCBE}">
  <a:tblStyle styleId="{942DD0E0-FBA4-433C-9884-2DC272E4BC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>
        <p:scale>
          <a:sx n="100" d="100"/>
          <a:sy n="100" d="100"/>
        </p:scale>
        <p:origin x="67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5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13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58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66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48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46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25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70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14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5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02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55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947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600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0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909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12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53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1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4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128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322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906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8365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456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915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021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74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4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7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7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31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5" r:id="rId8"/>
    <p:sldLayoutId id="2147483667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obq69.github.io/IOT_alternativ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46826" y="2341756"/>
            <a:ext cx="3566362" cy="2801744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1133936" y="243604"/>
            <a:ext cx="3289326" cy="733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Thơ</a:t>
            </a:r>
            <a:b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Bách</a:t>
            </a:r>
            <a:r>
              <a:rPr lang="en-US" sz="1800" b="1" dirty="0">
                <a:solidFill>
                  <a:schemeClr val="dk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Khoa</a:t>
            </a:r>
          </a:p>
        </p:txBody>
      </p:sp>
      <p:pic>
        <p:nvPicPr>
          <p:cNvPr id="4" name="Picture 3" descr="A blue diamond with a torch and a circle with a yellow circle and a red and blue circl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DD3DD02-52F6-BEE4-82D0-1C434F7E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5" y="156266"/>
            <a:ext cx="1038229" cy="935703"/>
          </a:xfrm>
          <a:prstGeom prst="rect">
            <a:avLst/>
          </a:prstGeom>
        </p:spPr>
      </p:pic>
      <p:sp>
        <p:nvSpPr>
          <p:cNvPr id="5" name="Google Shape;1884;p35">
            <a:extLst>
              <a:ext uri="{FF2B5EF4-FFF2-40B4-BE49-F238E27FC236}">
                <a16:creationId xmlns:a16="http://schemas.microsoft.com/office/drawing/2014/main" id="{A5B0870C-7A71-36ED-0EB4-3BB69552A41F}"/>
              </a:ext>
            </a:extLst>
          </p:cNvPr>
          <p:cNvSpPr txBox="1">
            <a:spLocks/>
          </p:cNvSpPr>
          <p:nvPr/>
        </p:nvSpPr>
        <p:spPr>
          <a:xfrm>
            <a:off x="1477421" y="706792"/>
            <a:ext cx="6189158" cy="73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1800" b="1" dirty="0">
                <a:solidFill>
                  <a:schemeClr val="accent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ĐỒ ÁN CÔNG NGHỆ IOT VÀ ỨNG DỤNG</a:t>
            </a:r>
          </a:p>
        </p:txBody>
      </p:sp>
      <p:sp>
        <p:nvSpPr>
          <p:cNvPr id="8" name="Google Shape;1884;p35">
            <a:extLst>
              <a:ext uri="{FF2B5EF4-FFF2-40B4-BE49-F238E27FC236}">
                <a16:creationId xmlns:a16="http://schemas.microsoft.com/office/drawing/2014/main" id="{C61628C1-3383-18ED-310D-7560340D481B}"/>
              </a:ext>
            </a:extLst>
          </p:cNvPr>
          <p:cNvSpPr txBox="1">
            <a:spLocks/>
          </p:cNvSpPr>
          <p:nvPr/>
        </p:nvSpPr>
        <p:spPr>
          <a:xfrm>
            <a:off x="954242" y="1650514"/>
            <a:ext cx="7235609" cy="73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 </a:t>
            </a:r>
          </a:p>
          <a:p>
            <a:pPr algn="just"/>
            <a:r>
              <a:rPr lang="en-US" sz="1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THIẾT KẾ HAI PHIÊN BẢN GỐI NGỒI VÀ GỐI NẰM ĐỂ GIÁM SÁT THỜI GIAN NGỒI LÀM VIỆC VÀ ĐO NHIỆT ĐỘ CƠ THỂ”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27946AED-301E-AF21-6B24-AB231F17C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959" y="2827029"/>
            <a:ext cx="4488041" cy="24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	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Phước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B2012457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Dương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 Triết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B1907087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Lâm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Đạt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B1905902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Lê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 Thư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B1905846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Bùi </a:t>
            </a:r>
            <a:r>
              <a:rPr lang="en-US" b="1" kern="10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Khoa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B1913039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800"/>
              </a:spcAft>
              <a:tabLst>
                <a:tab pos="2973388" algn="l"/>
              </a:tabLst>
            </a:pP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en-US" b="1" kern="100" dirty="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kern="100" err="1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b="1" kern="10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Quang	</a:t>
            </a:r>
            <a:r>
              <a:rPr lang="en-US" b="1" kern="10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B2012527</a:t>
            </a:r>
            <a:endParaRPr lang="en-US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kern="1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6E0CAC-59CF-1517-9954-B12809FC825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667132" y="2379824"/>
            <a:ext cx="3810000" cy="395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algn="ctr" fontAlgn="base">
              <a:lnSpc>
                <a:spcPct val="107000"/>
              </a:lnSpc>
              <a:spcBef>
                <a:spcPts val="575"/>
              </a:spcBef>
              <a:spcAft>
                <a:spcPts val="800"/>
              </a:spcAft>
            </a:pPr>
            <a:r>
              <a:rPr lang="en-US" sz="1600" b="1" kern="1200" dirty="0">
                <a:solidFill>
                  <a:srgbClr val="0070C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NGUYỄN VĂN KHANH</a:t>
            </a:r>
            <a:endParaRPr lang="en-US" sz="1100" kern="100" dirty="0">
              <a:solidFill>
                <a:srgbClr val="0070C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0196C-F050-4E18-A87F-436A90103B8D}"/>
              </a:ext>
            </a:extLst>
          </p:cNvPr>
          <p:cNvSpPr txBox="1"/>
          <p:nvPr/>
        </p:nvSpPr>
        <p:spPr>
          <a:xfrm>
            <a:off x="2486682" y="2741866"/>
            <a:ext cx="148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499;p61">
            <a:extLst>
              <a:ext uri="{FF2B5EF4-FFF2-40B4-BE49-F238E27FC236}">
                <a16:creationId xmlns:a16="http://schemas.microsoft.com/office/drawing/2014/main" id="{5D00747E-D77B-44CC-A912-1E6BD86D47B5}"/>
              </a:ext>
            </a:extLst>
          </p:cNvPr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500;p61">
            <a:extLst>
              <a:ext uri="{FF2B5EF4-FFF2-40B4-BE49-F238E27FC236}">
                <a16:creationId xmlns:a16="http://schemas.microsoft.com/office/drawing/2014/main" id="{E9AE45DA-2B0A-4486-BDB9-0AB98A6D83FC}"/>
              </a:ext>
            </a:extLst>
          </p:cNvPr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501;p61">
            <a:extLst>
              <a:ext uri="{FF2B5EF4-FFF2-40B4-BE49-F238E27FC236}">
                <a16:creationId xmlns:a16="http://schemas.microsoft.com/office/drawing/2014/main" id="{206DFA0D-606B-4F7A-8569-0745AEA8090B}"/>
              </a:ext>
            </a:extLst>
          </p:cNvPr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502;p61">
            <a:extLst>
              <a:ext uri="{FF2B5EF4-FFF2-40B4-BE49-F238E27FC236}">
                <a16:creationId xmlns:a16="http://schemas.microsoft.com/office/drawing/2014/main" id="{0C51043F-DD22-483B-B088-11AA33469633}"/>
              </a:ext>
            </a:extLst>
          </p:cNvPr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503;p61">
            <a:extLst>
              <a:ext uri="{FF2B5EF4-FFF2-40B4-BE49-F238E27FC236}">
                <a16:creationId xmlns:a16="http://schemas.microsoft.com/office/drawing/2014/main" id="{6828F62B-626A-414B-84B5-CD822C023D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6048" y="2436246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1800" kern="10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ngưỡng cảnh báo nhiệt độ trên giao diện website.</a:t>
            </a:r>
            <a:endParaRPr sz="1800"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Barlow Semi Condensed"/>
            </a:endParaRPr>
          </a:p>
        </p:txBody>
      </p:sp>
      <p:sp>
        <p:nvSpPr>
          <p:cNvPr id="21" name="Google Shape;3504;p61">
            <a:extLst>
              <a:ext uri="{FF2B5EF4-FFF2-40B4-BE49-F238E27FC236}">
                <a16:creationId xmlns:a16="http://schemas.microsoft.com/office/drawing/2014/main" id="{A71CCCC0-A607-4D41-994B-0C7B6DC236C2}"/>
              </a:ext>
            </a:extLst>
          </p:cNvPr>
          <p:cNvSpPr txBox="1">
            <a:spLocks/>
          </p:cNvSpPr>
          <p:nvPr/>
        </p:nvSpPr>
        <p:spPr>
          <a:xfrm>
            <a:off x="2093976" y="2436246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 nhiệt độ cơ thể người nằm lên gối gửi lên firebase và hiển thị lên website.</a:t>
            </a:r>
            <a:endParaRPr lang="en-US" sz="1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Barlow Semi Condensed"/>
            </a:endParaRPr>
          </a:p>
        </p:txBody>
      </p:sp>
      <p:sp>
        <p:nvSpPr>
          <p:cNvPr id="24" name="Google Shape;3507;p61">
            <a:extLst>
              <a:ext uri="{FF2B5EF4-FFF2-40B4-BE49-F238E27FC236}">
                <a16:creationId xmlns:a16="http://schemas.microsoft.com/office/drawing/2014/main" id="{17E7AA02-CD34-4C0F-841A-E02E1CD994DF}"/>
              </a:ext>
            </a:extLst>
          </p:cNvPr>
          <p:cNvSpPr txBox="1">
            <a:spLocks/>
          </p:cNvSpPr>
          <p:nvPr/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sp>
        <p:nvSpPr>
          <p:cNvPr id="25" name="Google Shape;3508;p61">
            <a:extLst>
              <a:ext uri="{FF2B5EF4-FFF2-40B4-BE49-F238E27FC236}">
                <a16:creationId xmlns:a16="http://schemas.microsoft.com/office/drawing/2014/main" id="{C9F27F51-76A6-4B23-BC87-BD60624F5184}"/>
              </a:ext>
            </a:extLst>
          </p:cNvPr>
          <p:cNvSpPr txBox="1">
            <a:spLocks/>
          </p:cNvSpPr>
          <p:nvPr/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5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sp>
        <p:nvSpPr>
          <p:cNvPr id="26" name="Google Shape;3213;p57">
            <a:extLst>
              <a:ext uri="{FF2B5EF4-FFF2-40B4-BE49-F238E27FC236}">
                <a16:creationId xmlns:a16="http://schemas.microsoft.com/office/drawing/2014/main" id="{595FD66D-E3B1-40AB-8B0F-71444E398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vi-VN" sz="2200" b="1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tính năng cơ bản của gối nằm đo nhiệt độ</a:t>
            </a:r>
            <a:endParaRPr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2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D52E5-5C23-46B7-ADE1-49A8E0A2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084" y="514442"/>
            <a:ext cx="3904500" cy="19020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sp>
        <p:nvSpPr>
          <p:cNvPr id="6" name="Google Shape;2141;p37">
            <a:extLst>
              <a:ext uri="{FF2B5EF4-FFF2-40B4-BE49-F238E27FC236}">
                <a16:creationId xmlns:a16="http://schemas.microsoft.com/office/drawing/2014/main" id="{5D8523CC-FB77-498A-B05C-A70D10CB9B70}"/>
              </a:ext>
            </a:extLst>
          </p:cNvPr>
          <p:cNvSpPr txBox="1">
            <a:spLocks/>
          </p:cNvSpPr>
          <p:nvPr/>
        </p:nvSpPr>
        <p:spPr>
          <a:xfrm>
            <a:off x="2771084" y="2080920"/>
            <a:ext cx="4031160" cy="2110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endParaRPr lang="en-US" sz="5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Cứng</a:t>
            </a:r>
            <a:endParaRPr lang="en-US" sz="5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illow with a pillow and a battery&#10;&#10;Description automatically generated">
            <a:extLst>
              <a:ext uri="{FF2B5EF4-FFF2-40B4-BE49-F238E27FC236}">
                <a16:creationId xmlns:a16="http://schemas.microsoft.com/office/drawing/2014/main" id="{BEAF1887-6E45-32FF-B99E-52C7A906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23" y="562093"/>
            <a:ext cx="5880154" cy="3920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E7046-591E-ECA5-FCF8-2720EF4ECEB8}"/>
              </a:ext>
            </a:extLst>
          </p:cNvPr>
          <p:cNvSpPr txBox="1"/>
          <p:nvPr/>
        </p:nvSpPr>
        <p:spPr>
          <a:xfrm>
            <a:off x="1270638" y="294468"/>
            <a:ext cx="6241439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quan hệ thống gối ngồi cảnh báo ngồi lâu</a:t>
            </a:r>
            <a:endParaRPr lang="en-US" sz="20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56444AAF-B167-D236-7B44-7577A3618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13642"/>
          <a:stretch/>
        </p:blipFill>
        <p:spPr bwMode="auto">
          <a:xfrm rot="5400000">
            <a:off x="5186901" y="329872"/>
            <a:ext cx="2040343" cy="2874593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D8729-3826-62C5-0CE3-6D75C85AB335}"/>
              </a:ext>
            </a:extLst>
          </p:cNvPr>
          <p:cNvSpPr txBox="1"/>
          <p:nvPr/>
        </p:nvSpPr>
        <p:spPr>
          <a:xfrm>
            <a:off x="3921073" y="30083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pt-BR" sz="14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 điều khiển ESP8266-12E mini</a:t>
            </a:r>
            <a:endParaRPr lang="en-US" sz="14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0947-27D5-9619-6F0D-64A525EBC45F}"/>
              </a:ext>
            </a:extLst>
          </p:cNvPr>
          <p:cNvSpPr txBox="1"/>
          <p:nvPr/>
        </p:nvSpPr>
        <p:spPr>
          <a:xfrm>
            <a:off x="1170123" y="159646"/>
            <a:ext cx="4572000" cy="45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số kỹ thuật: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 thước: 34.2x25.6x7mm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 áp hoạt động: 3.3V-5V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nhớ Flash: 4MB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 độ xung nhịp: 80MHz/160MHz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Wi-Fi: IEEE 802.11 b/g/n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 GPIO: 11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 ADC: 1 (10 bit)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pt-BR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 trợ các chuẩn giao tiếp truyền thông: UART, I2C, SPI, HTTP,....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7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7A7B8-3837-EE5D-0869-F346196DB8AC}"/>
              </a:ext>
            </a:extLst>
          </p:cNvPr>
          <p:cNvSpPr txBox="1"/>
          <p:nvPr/>
        </p:nvSpPr>
        <p:spPr>
          <a:xfrm>
            <a:off x="3838305" y="36246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vi-VN" sz="1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ạch phát hiện thay đổi điện dung MPR121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computer chip connected to a circuit board&#10;&#10;Description automatically generated">
            <a:extLst>
              <a:ext uri="{FF2B5EF4-FFF2-40B4-BE49-F238E27FC236}">
                <a16:creationId xmlns:a16="http://schemas.microsoft.com/office/drawing/2014/main" id="{B33EC804-EC48-99CD-FB8B-0391AC2B6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05" y="653583"/>
            <a:ext cx="4337050" cy="289115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67F8FC-3BE9-4092-5A04-7EC0E2B8B72F}"/>
              </a:ext>
            </a:extLst>
          </p:cNvPr>
          <p:cNvSpPr txBox="1"/>
          <p:nvPr/>
        </p:nvSpPr>
        <p:spPr>
          <a:xfrm>
            <a:off x="968645" y="1087536"/>
            <a:ext cx="3456122" cy="180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</a:t>
            </a:r>
            <a:r>
              <a:rPr lang="en-US" sz="14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Ngõ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12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I2C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3.3VDC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4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attery&#10;&#10;Description automatically generated">
            <a:extLst>
              <a:ext uri="{FF2B5EF4-FFF2-40B4-BE49-F238E27FC236}">
                <a16:creationId xmlns:a16="http://schemas.microsoft.com/office/drawing/2014/main" id="{F7439240-9DF3-B09E-9CC5-D337AA4B7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53" y="54250"/>
            <a:ext cx="4188678" cy="2360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F2F6E1-D5BB-E71C-2400-8ABC38C0DB2B}"/>
              </a:ext>
            </a:extLst>
          </p:cNvPr>
          <p:cNvSpPr txBox="1"/>
          <p:nvPr/>
        </p:nvSpPr>
        <p:spPr>
          <a:xfrm>
            <a:off x="951095" y="387065"/>
            <a:ext cx="30960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22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2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2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Diagram of a diagram of a block with electrical wiring&#10;&#10;Description automatically generated with medium confidence">
            <a:extLst>
              <a:ext uri="{FF2B5EF4-FFF2-40B4-BE49-F238E27FC236}">
                <a16:creationId xmlns:a16="http://schemas.microsoft.com/office/drawing/2014/main" id="{D86B6EDE-48FE-84AB-732B-5F793C136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490" y="2435896"/>
            <a:ext cx="3276192" cy="26533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D46AE-D05B-C049-4E6C-E394E80AABB7}"/>
                  </a:ext>
                </a:extLst>
              </p:cNvPr>
              <p:cNvSpPr txBox="1"/>
              <p:nvPr/>
            </p:nvSpPr>
            <p:spPr>
              <a:xfrm>
                <a:off x="1745641" y="2635793"/>
                <a:ext cx="1506920" cy="7862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𝜺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6D46AE-D05B-C049-4E6C-E394E80AA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641" y="2635793"/>
                <a:ext cx="1506920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ABEC69-DCA3-4B9F-D955-0CD0ADD0CCFC}"/>
              </a:ext>
            </a:extLst>
          </p:cNvPr>
          <p:cNvSpPr txBox="1"/>
          <p:nvPr/>
        </p:nvSpPr>
        <p:spPr>
          <a:xfrm>
            <a:off x="986609" y="3540978"/>
            <a:ext cx="3177153" cy="11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 đó</a:t>
            </a: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s: Tiết diện bề bảng cực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d: Khoảng cách của 2 bảng cực.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98EA8-B33E-1537-17EC-D6177BCE476A}"/>
              </a:ext>
            </a:extLst>
          </p:cNvPr>
          <p:cNvSpPr txBox="1"/>
          <p:nvPr/>
        </p:nvSpPr>
        <p:spPr>
          <a:xfrm>
            <a:off x="1007302" y="936896"/>
            <a:ext cx="28337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vi-VN" sz="1600" b="1" ker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</a:t>
            </a:r>
            <a:r>
              <a:rPr lang="vi-VN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 cơ kỹ thuật</a:t>
            </a:r>
            <a:r>
              <a:rPr lang="vi-VN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 thước lá nhôm: 5x5cm, dày 0.2mm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 thước xốp: 5x5cm, dày 1mm.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6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1B49C-307D-8CE3-5B7A-211A5B56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95" y="1205634"/>
            <a:ext cx="4447540" cy="2437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6F236-3B3D-8EAA-E597-39713AB95D2C}"/>
              </a:ext>
            </a:extLst>
          </p:cNvPr>
          <p:cNvSpPr txBox="1"/>
          <p:nvPr/>
        </p:nvSpPr>
        <p:spPr>
          <a:xfrm>
            <a:off x="3541047" y="376858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US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mp3 mini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DFPlayer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7C2F8-157E-B9CC-45B1-EEDF1B368CA7}"/>
              </a:ext>
            </a:extLst>
          </p:cNvPr>
          <p:cNvSpPr txBox="1"/>
          <p:nvPr/>
        </p:nvSpPr>
        <p:spPr>
          <a:xfrm>
            <a:off x="976393" y="1280042"/>
            <a:ext cx="2557220" cy="2172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</a:t>
            </a:r>
            <a:r>
              <a:rPr lang="en-US" sz="16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</a:t>
            </a:r>
            <a:r>
              <a:rPr lang="en-US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14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3.3V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5V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UART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Ngõ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thanh:1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1D6AA9F-04CC-1560-FBBE-F01F7E881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37" y="350363"/>
            <a:ext cx="1947545" cy="194754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 descr="A battery with wires and a white background&#10;&#10;Description automatically generated">
            <a:extLst>
              <a:ext uri="{FF2B5EF4-FFF2-40B4-BE49-F238E27FC236}">
                <a16:creationId xmlns:a16="http://schemas.microsoft.com/office/drawing/2014/main" id="{336CE8ED-3669-4718-EBCA-ACB665F664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59" y="2571750"/>
            <a:ext cx="1943100" cy="19431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DB5E00-EE9C-4836-8B1A-46D031BDDCB0}"/>
              </a:ext>
            </a:extLst>
          </p:cNvPr>
          <p:cNvSpPr txBox="1"/>
          <p:nvPr/>
        </p:nvSpPr>
        <p:spPr>
          <a:xfrm>
            <a:off x="6338806" y="4514850"/>
            <a:ext cx="1064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 3.7V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F7525-AB69-1321-ABB6-552EFCFCCEAF}"/>
              </a:ext>
            </a:extLst>
          </p:cNvPr>
          <p:cNvSpPr txBox="1"/>
          <p:nvPr/>
        </p:nvSpPr>
        <p:spPr>
          <a:xfrm>
            <a:off x="5970721" y="2263973"/>
            <a:ext cx="1588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</a:t>
            </a:r>
            <a:r>
              <a:rPr lang="en-US" sz="1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71E6-2492-176D-6B53-D181E926B454}"/>
              </a:ext>
            </a:extLst>
          </p:cNvPr>
          <p:cNvSpPr txBox="1"/>
          <p:nvPr/>
        </p:nvSpPr>
        <p:spPr>
          <a:xfrm>
            <a:off x="1121526" y="375302"/>
            <a:ext cx="4572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ngõ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4.5 - 18V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ngõ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0.8 - 17V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1.5A 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đỉnh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3A)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suất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97% （6.5 to 5V 0.7A）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Dòng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ngõ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0.85mA (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thước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20.5x11x5mm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6CB17-A820-238E-E3FD-EFD2F05FDE3F}"/>
              </a:ext>
            </a:extLst>
          </p:cNvPr>
          <p:cNvSpPr txBox="1"/>
          <p:nvPr/>
        </p:nvSpPr>
        <p:spPr>
          <a:xfrm>
            <a:off x="1161602" y="3027146"/>
            <a:ext cx="45720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3.7VDC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sạc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đầy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4.2VDC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Dung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1100mAh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thước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10x25x40mm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AA24DE-D2A4-2CB8-6452-F5A4D25C9676}"/>
              </a:ext>
            </a:extLst>
          </p:cNvPr>
          <p:cNvCxnSpPr>
            <a:cxnSpLocks/>
          </p:cNvCxnSpPr>
          <p:nvPr/>
        </p:nvCxnSpPr>
        <p:spPr>
          <a:xfrm>
            <a:off x="953146" y="2727702"/>
            <a:ext cx="4517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chip&#10;&#10;Description automatically generated">
            <a:extLst>
              <a:ext uri="{FF2B5EF4-FFF2-40B4-BE49-F238E27FC236}">
                <a16:creationId xmlns:a16="http://schemas.microsoft.com/office/drawing/2014/main" id="{0C1533E1-3CAD-42FB-433E-F0A6E5AC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36" y="922283"/>
            <a:ext cx="6151527" cy="3468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26607-F0B8-23A4-6CA4-1D34DCC7AAED}"/>
              </a:ext>
            </a:extLst>
          </p:cNvPr>
          <p:cNvSpPr txBox="1"/>
          <p:nvPr/>
        </p:nvSpPr>
        <p:spPr>
          <a:xfrm>
            <a:off x="1454361" y="522173"/>
            <a:ext cx="6235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3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B2644-A275-A3BF-1FBE-8740DD0E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36" y="657860"/>
            <a:ext cx="5146040" cy="19138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E6EEB-5B0B-3382-F3F2-B20D73468F33}"/>
              </a:ext>
            </a:extLst>
          </p:cNvPr>
          <p:cNvSpPr txBox="1"/>
          <p:nvPr/>
        </p:nvSpPr>
        <p:spPr>
          <a:xfrm>
            <a:off x="2231756" y="16963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BMP280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12C7-4911-E823-801B-761E2BFCB9BA}"/>
              </a:ext>
            </a:extLst>
          </p:cNvPr>
          <p:cNvSpPr txBox="1"/>
          <p:nvPr/>
        </p:nvSpPr>
        <p:spPr>
          <a:xfrm>
            <a:off x="1944736" y="2747987"/>
            <a:ext cx="457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vi-VN" sz="16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số kỹ thuật</a:t>
            </a:r>
            <a:endParaRPr lang="en-US" sz="16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 áp: 3.3VDC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 độ hoạt động: -40 ° C đến +85 ° 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 chính xác nhiệt độ: ± 1.0 ° 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thước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11.5x15 mm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I2C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0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5022938" y="2254797"/>
            <a:ext cx="3402066" cy="2362065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682159" y="745786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682159" y="16473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82159" y="2587340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84154" y="3528391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>
                  <a:solidFill>
                    <a:srgbClr val="59595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535207" y="839953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lang="vi-VN" sz="3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73078" y="8647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đề tài</a:t>
            </a:r>
            <a:endParaRPr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06247" y="1719422"/>
            <a:ext cx="273529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cứng</a:t>
            </a:r>
            <a:endParaRPr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21617" y="2688161"/>
            <a:ext cx="2718023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endParaRPr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06247" y="3659391"/>
            <a:ext cx="2817069" cy="425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thảo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endParaRPr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64328" y="89458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64328" y="17982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64328" y="273942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66323" y="36810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sz="15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D52E5-5C23-46B7-ADE1-49A8E0A2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084" y="514442"/>
            <a:ext cx="3904500" cy="19020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</a:p>
        </p:txBody>
      </p:sp>
      <p:sp>
        <p:nvSpPr>
          <p:cNvPr id="6" name="Google Shape;2141;p37">
            <a:extLst>
              <a:ext uri="{FF2B5EF4-FFF2-40B4-BE49-F238E27FC236}">
                <a16:creationId xmlns:a16="http://schemas.microsoft.com/office/drawing/2014/main" id="{5D8523CC-FB77-498A-B05C-A70D10CB9B70}"/>
              </a:ext>
            </a:extLst>
          </p:cNvPr>
          <p:cNvSpPr txBox="1">
            <a:spLocks/>
          </p:cNvSpPr>
          <p:nvPr/>
        </p:nvSpPr>
        <p:spPr>
          <a:xfrm>
            <a:off x="2743612" y="2046498"/>
            <a:ext cx="3959443" cy="2110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endParaRPr lang="en-US" sz="5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7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9AEE5C56-DAA5-4995-2328-BD5CCBA72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188" y="1846424"/>
            <a:ext cx="2624831" cy="1352120"/>
          </a:xfrm>
          <a:prstGeom prst="rect">
            <a:avLst/>
          </a:prstGeom>
        </p:spPr>
      </p:pic>
      <p:pic>
        <p:nvPicPr>
          <p:cNvPr id="9" name="Picture 8" descr="A white symbol with a plus and minus sign&#10;&#10;Description automatically generated">
            <a:extLst>
              <a:ext uri="{FF2B5EF4-FFF2-40B4-BE49-F238E27FC236}">
                <a16:creationId xmlns:a16="http://schemas.microsoft.com/office/drawing/2014/main" id="{D9863538-3036-B2D9-826B-3A4C6A9AB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69" y="3465454"/>
            <a:ext cx="2624831" cy="1378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EBC78-3276-E817-E97E-62C5B136E36A}"/>
              </a:ext>
            </a:extLst>
          </p:cNvPr>
          <p:cNvSpPr txBox="1"/>
          <p:nvPr/>
        </p:nvSpPr>
        <p:spPr>
          <a:xfrm>
            <a:off x="7259644" y="3944037"/>
            <a:ext cx="192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 IDE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91911-9143-36B1-A7D2-EE1EC72EDD89}"/>
              </a:ext>
            </a:extLst>
          </p:cNvPr>
          <p:cNvSpPr txBox="1"/>
          <p:nvPr/>
        </p:nvSpPr>
        <p:spPr>
          <a:xfrm>
            <a:off x="6234679" y="740678"/>
            <a:ext cx="1459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5ACD-743C-D578-E706-889D5FECB9F9}"/>
              </a:ext>
            </a:extLst>
          </p:cNvPr>
          <p:cNvSpPr txBox="1"/>
          <p:nvPr/>
        </p:nvSpPr>
        <p:spPr>
          <a:xfrm>
            <a:off x="6550018" y="2371695"/>
            <a:ext cx="2840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Studio code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 descr="A close-up of a blue circuit board&#10;&#10;Description automatically generated">
            <a:extLst>
              <a:ext uri="{FF2B5EF4-FFF2-40B4-BE49-F238E27FC236}">
                <a16:creationId xmlns:a16="http://schemas.microsoft.com/office/drawing/2014/main" id="{31B0C039-5D82-A02D-34C5-6688DE9A70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13642" b="49048"/>
          <a:stretch/>
        </p:blipFill>
        <p:spPr bwMode="auto">
          <a:xfrm rot="5400000">
            <a:off x="1679973" y="3633869"/>
            <a:ext cx="1448747" cy="1039980"/>
          </a:xfrm>
          <a:prstGeom prst="rect">
            <a:avLst/>
          </a:prstGeom>
          <a:ln w="63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A group of colorful objects&#10;&#10;Description automatically generated">
            <a:extLst>
              <a:ext uri="{FF2B5EF4-FFF2-40B4-BE49-F238E27FC236}">
                <a16:creationId xmlns:a16="http://schemas.microsoft.com/office/drawing/2014/main" id="{D05E103B-624F-2016-A5F5-A99EE4174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289" y="1794569"/>
            <a:ext cx="1347384" cy="1347384"/>
          </a:xfrm>
          <a:prstGeom prst="rect">
            <a:avLst/>
          </a:prstGeom>
        </p:spPr>
      </p:pic>
      <p:pic>
        <p:nvPicPr>
          <p:cNvPr id="20" name="Picture 19" descr="A cloud with arrows up and down&#10;&#10;Description automatically generated">
            <a:extLst>
              <a:ext uri="{FF2B5EF4-FFF2-40B4-BE49-F238E27FC236}">
                <a16:creationId xmlns:a16="http://schemas.microsoft.com/office/drawing/2014/main" id="{ACC18B6F-0006-F39E-F966-9A71CB53F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191" y="259861"/>
            <a:ext cx="1215649" cy="1215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14A580-F171-A958-6CC3-8C3EB7B43620}"/>
              </a:ext>
            </a:extLst>
          </p:cNvPr>
          <p:cNvSpPr txBox="1"/>
          <p:nvPr/>
        </p:nvSpPr>
        <p:spPr>
          <a:xfrm>
            <a:off x="670083" y="2268206"/>
            <a:ext cx="162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Web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C9FAC-E1AD-8842-44EB-17D8F05391E8}"/>
              </a:ext>
            </a:extLst>
          </p:cNvPr>
          <p:cNvSpPr txBox="1"/>
          <p:nvPr/>
        </p:nvSpPr>
        <p:spPr>
          <a:xfrm>
            <a:off x="1221043" y="1431223"/>
            <a:ext cx="1002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333E1-199A-999A-7521-3C01DF891792}"/>
              </a:ext>
            </a:extLst>
          </p:cNvPr>
          <p:cNvSpPr txBox="1"/>
          <p:nvPr/>
        </p:nvSpPr>
        <p:spPr>
          <a:xfrm>
            <a:off x="711294" y="3764560"/>
            <a:ext cx="1153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Vi </a:t>
            </a:r>
            <a:r>
              <a:rPr lang="en-US" sz="2000" b="1" dirty="0" err="1"/>
              <a:t>điều</a:t>
            </a:r>
            <a:r>
              <a:rPr lang="en-US" sz="2000" b="1" dirty="0"/>
              <a:t> </a:t>
            </a:r>
            <a:r>
              <a:rPr lang="en-US" sz="2000" b="1" dirty="0" err="1"/>
              <a:t>khiển</a:t>
            </a:r>
            <a:endParaRPr lang="en-US" sz="2000" b="1" dirty="0"/>
          </a:p>
        </p:txBody>
      </p:sp>
      <p:pic>
        <p:nvPicPr>
          <p:cNvPr id="25" name="Picture 2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ECE1B12-9675-56D4-3B06-83BC56AD8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5940" y="300623"/>
            <a:ext cx="2224007" cy="124944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633E276-8FC8-0201-BEFD-1F942C87531D}"/>
              </a:ext>
            </a:extLst>
          </p:cNvPr>
          <p:cNvSpPr/>
          <p:nvPr/>
        </p:nvSpPr>
        <p:spPr>
          <a:xfrm>
            <a:off x="2663909" y="740678"/>
            <a:ext cx="736169" cy="3489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068B106-90D1-0212-0DB7-2A8212BB70D7}"/>
              </a:ext>
            </a:extLst>
          </p:cNvPr>
          <p:cNvSpPr/>
          <p:nvPr/>
        </p:nvSpPr>
        <p:spPr>
          <a:xfrm>
            <a:off x="3265299" y="3954237"/>
            <a:ext cx="736169" cy="3489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5BB76C1-5E20-394A-2F2D-D3F272B20AED}"/>
              </a:ext>
            </a:extLst>
          </p:cNvPr>
          <p:cNvSpPr/>
          <p:nvPr/>
        </p:nvSpPr>
        <p:spPr>
          <a:xfrm>
            <a:off x="3404654" y="2362349"/>
            <a:ext cx="421136" cy="3489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3B6C96-FAA9-4C54-5E0F-B2C7D64EC80A}"/>
              </a:ext>
            </a:extLst>
          </p:cNvPr>
          <p:cNvSpPr txBox="1"/>
          <p:nvPr/>
        </p:nvSpPr>
        <p:spPr>
          <a:xfrm>
            <a:off x="723645" y="1044906"/>
            <a:ext cx="8613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16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A8DEF24A-0EE2-C5AC-22D1-41FBC190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0"/>
            <a:ext cx="66188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lowchart&#10;&#10;Description automatically generated">
            <a:extLst>
              <a:ext uri="{FF2B5EF4-FFF2-40B4-BE49-F238E27FC236}">
                <a16:creationId xmlns:a16="http://schemas.microsoft.com/office/drawing/2014/main" id="{B124AD71-E72A-5F28-07D3-315C86511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7" y="117286"/>
            <a:ext cx="4593310" cy="473966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1E48D-FA38-181A-2881-5CE543EC1FD4}"/>
              </a:ext>
            </a:extLst>
          </p:cNvPr>
          <p:cNvSpPr txBox="1"/>
          <p:nvPr/>
        </p:nvSpPr>
        <p:spPr>
          <a:xfrm>
            <a:off x="5917329" y="2110085"/>
            <a:ext cx="26691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thuật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8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endParaRPr lang="en-US" sz="18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98322-DDD8-633D-5AF6-F49A7A7F69E1}"/>
              </a:ext>
            </a:extLst>
          </p:cNvPr>
          <p:cNvSpPr txBox="1"/>
          <p:nvPr/>
        </p:nvSpPr>
        <p:spPr>
          <a:xfrm>
            <a:off x="1034512" y="792395"/>
            <a:ext cx="5327544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vi-VN" sz="14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 số tính năng của giao diện website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 thị trạng thái có người ngồi hay không của gối.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 thị thời gian đã ngồi.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thời gian cảnh báo cho việc ngồi lâu.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thông báo nhắc nhở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 khiển bật, tắt âm thanh cảnh báo.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 trữ thông tin của việc ngồi trên gối.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một số thông tin về sản phẩm gối ngồi cảnh báo.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 thị giá trị nhiệt độ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vi-VN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ngưỡng cảnh báo nhiệt độ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endParaRPr lang="en-US" sz="14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5F4C7-C708-1C2D-532E-0BF82AB61F91}"/>
              </a:ext>
            </a:extLst>
          </p:cNvPr>
          <p:cNvSpPr txBox="1"/>
          <p:nvPr/>
        </p:nvSpPr>
        <p:spPr>
          <a:xfrm>
            <a:off x="1034512" y="184766"/>
            <a:ext cx="423629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0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giao diện website</a:t>
            </a:r>
            <a:endParaRPr lang="en-US" sz="2000" b="1" kern="1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group of colorful objects&#10;&#10;Description automatically generated">
            <a:extLst>
              <a:ext uri="{FF2B5EF4-FFF2-40B4-BE49-F238E27FC236}">
                <a16:creationId xmlns:a16="http://schemas.microsoft.com/office/drawing/2014/main" id="{D44A0820-C6AD-BEC7-4C6E-FD58F327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056" y="2515240"/>
            <a:ext cx="2278250" cy="22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D52E5-5C23-46B7-ADE1-49A8E0A2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084" y="514442"/>
            <a:ext cx="3904500" cy="19020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</a:p>
        </p:txBody>
      </p:sp>
      <p:sp>
        <p:nvSpPr>
          <p:cNvPr id="4" name="Google Shape;2231;p41">
            <a:extLst>
              <a:ext uri="{FF2B5EF4-FFF2-40B4-BE49-F238E27FC236}">
                <a16:creationId xmlns:a16="http://schemas.microsoft.com/office/drawing/2014/main" id="{19AF2182-1163-4333-978C-FBE1E2FD5DAB}"/>
              </a:ext>
            </a:extLst>
          </p:cNvPr>
          <p:cNvSpPr txBox="1">
            <a:spLocks/>
          </p:cNvSpPr>
          <p:nvPr/>
        </p:nvSpPr>
        <p:spPr>
          <a:xfrm>
            <a:off x="2695552" y="2106075"/>
            <a:ext cx="4055563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Thảo</a:t>
            </a:r>
            <a:r>
              <a:rPr lang="en-US" sz="5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Luận</a:t>
            </a:r>
            <a:endParaRPr lang="en-US" sz="5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5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cushion on a wood surface&#10;&#10;Description automatically generated">
            <a:extLst>
              <a:ext uri="{FF2B5EF4-FFF2-40B4-BE49-F238E27FC236}">
                <a16:creationId xmlns:a16="http://schemas.microsoft.com/office/drawing/2014/main" id="{C4318A7A-84EE-C84C-2484-919FA8D595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50" y="141524"/>
            <a:ext cx="3113711" cy="2344432"/>
          </a:xfrm>
          <a:prstGeom prst="rect">
            <a:avLst/>
          </a:prstGeom>
        </p:spPr>
      </p:pic>
      <p:pic>
        <p:nvPicPr>
          <p:cNvPr id="3" name="Picture 2" descr="A yellow pillow with wires inside&#10;&#10;Description automatically generated">
            <a:extLst>
              <a:ext uri="{FF2B5EF4-FFF2-40B4-BE49-F238E27FC236}">
                <a16:creationId xmlns:a16="http://schemas.microsoft.com/office/drawing/2014/main" id="{5B4A2E51-6408-9CFC-34C7-E2BD3604D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650" y="2656395"/>
            <a:ext cx="3113711" cy="234558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7FFEC-08B1-DA69-2B84-469118A66778}"/>
              </a:ext>
            </a:extLst>
          </p:cNvPr>
          <p:cNvSpPr txBox="1"/>
          <p:nvPr/>
        </p:nvSpPr>
        <p:spPr>
          <a:xfrm>
            <a:off x="1154624" y="990574"/>
            <a:ext cx="3632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ô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F1DE5-484A-53A8-FBA1-F9749F72C038}"/>
              </a:ext>
            </a:extLst>
          </p:cNvPr>
          <p:cNvSpPr txBox="1"/>
          <p:nvPr/>
        </p:nvSpPr>
        <p:spPr>
          <a:xfrm>
            <a:off x="1095781" y="3506019"/>
            <a:ext cx="3750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hần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cứng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lắp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bên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1800" b="1" kern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kern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96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0F229-6824-A88C-3A3E-A7DFC6701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86" y="404373"/>
            <a:ext cx="2754630" cy="207454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E5D9C96-EE9F-9A4D-8FFA-F278CBAC68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3346" y="2324223"/>
            <a:ext cx="2077085" cy="275780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4" name="Picture 3" descr="A white pillow with a diagram of a rectangular object&#10;&#10;Description automatically generated">
            <a:extLst>
              <a:ext uri="{FF2B5EF4-FFF2-40B4-BE49-F238E27FC236}">
                <a16:creationId xmlns:a16="http://schemas.microsoft.com/office/drawing/2014/main" id="{E4419EB4-BF44-A2B7-EA9B-C849ABCC6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41" y="1501396"/>
            <a:ext cx="3082774" cy="273543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64A11-5F3D-1267-3DC6-80F2FB42C7AF}"/>
              </a:ext>
            </a:extLst>
          </p:cNvPr>
          <p:cNvSpPr txBox="1"/>
          <p:nvPr/>
        </p:nvSpPr>
        <p:spPr>
          <a:xfrm>
            <a:off x="795629" y="530753"/>
            <a:ext cx="39997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endParaRPr lang="en-US" sz="20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2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228429-303C-CE70-1A57-8D8CE2868A0B}"/>
              </a:ext>
            </a:extLst>
          </p:cNvPr>
          <p:cNvSpPr txBox="1"/>
          <p:nvPr/>
        </p:nvSpPr>
        <p:spPr>
          <a:xfrm>
            <a:off x="927285" y="729888"/>
            <a:ext cx="3927214" cy="590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500" b="1" kern="1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500" b="1" kern="1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2500" b="1" kern="1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ebsite</a:t>
            </a:r>
            <a:endParaRPr lang="en-US" sz="25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A7DE8-87AE-4EFE-D3BD-399EBD6E7CEA}"/>
              </a:ext>
            </a:extLst>
          </p:cNvPr>
          <p:cNvSpPr/>
          <p:nvPr/>
        </p:nvSpPr>
        <p:spPr>
          <a:xfrm>
            <a:off x="635431" y="1963767"/>
            <a:ext cx="1960536" cy="8369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76001E-EF40-57B2-FAD0-48D4556AD0F6}"/>
              </a:ext>
            </a:extLst>
          </p:cNvPr>
          <p:cNvSpPr/>
          <p:nvPr/>
        </p:nvSpPr>
        <p:spPr>
          <a:xfrm>
            <a:off x="2678624" y="1963767"/>
            <a:ext cx="1960536" cy="8369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63B14B-8135-B06B-3333-B833019199DF}"/>
              </a:ext>
            </a:extLst>
          </p:cNvPr>
          <p:cNvSpPr/>
          <p:nvPr/>
        </p:nvSpPr>
        <p:spPr>
          <a:xfrm>
            <a:off x="4721817" y="1963767"/>
            <a:ext cx="1960536" cy="8369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0EFD5-18BB-329F-1A8A-A3EBF2313CA5}"/>
              </a:ext>
            </a:extLst>
          </p:cNvPr>
          <p:cNvSpPr/>
          <p:nvPr/>
        </p:nvSpPr>
        <p:spPr>
          <a:xfrm>
            <a:off x="6765010" y="1963767"/>
            <a:ext cx="1960536" cy="83690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4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1E4ADFA-5423-D4E6-1440-6F609A2A1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56" y="182880"/>
            <a:ext cx="2795905" cy="4777740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544539A-19CE-14A9-A624-AEFA99D785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71"/>
          <a:stretch/>
        </p:blipFill>
        <p:spPr bwMode="auto">
          <a:xfrm>
            <a:off x="4513348" y="182880"/>
            <a:ext cx="2778760" cy="4784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B10DEC-95D2-756C-FB4A-39606914C01D}"/>
              </a:ext>
            </a:extLst>
          </p:cNvPr>
          <p:cNvSpPr/>
          <p:nvPr/>
        </p:nvSpPr>
        <p:spPr>
          <a:xfrm>
            <a:off x="184961" y="2048547"/>
            <a:ext cx="1294108" cy="53049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E5C3C-73F6-4B70-128D-57B6290E0EA9}"/>
              </a:ext>
            </a:extLst>
          </p:cNvPr>
          <p:cNvSpPr/>
          <p:nvPr/>
        </p:nvSpPr>
        <p:spPr>
          <a:xfrm>
            <a:off x="7411295" y="2048547"/>
            <a:ext cx="1399490" cy="530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19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86902" y="2571285"/>
            <a:ext cx="3770195" cy="1499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Đề Tài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88B4568-8D72-E01B-5641-64276014C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80" y="173671"/>
            <a:ext cx="3072130" cy="4796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FA78AC-7045-9B62-C731-165B1F133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28"/>
          <a:stretch/>
        </p:blipFill>
        <p:spPr bwMode="auto">
          <a:xfrm>
            <a:off x="4786995" y="173672"/>
            <a:ext cx="2912856" cy="4796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458E05-248C-BB67-8F1D-3DED4FD16103}"/>
              </a:ext>
            </a:extLst>
          </p:cNvPr>
          <p:cNvSpPr/>
          <p:nvPr/>
        </p:nvSpPr>
        <p:spPr>
          <a:xfrm>
            <a:off x="80512" y="2080532"/>
            <a:ext cx="1382783" cy="72014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877DC8-6996-16AC-A5FE-A327AE408B5A}"/>
              </a:ext>
            </a:extLst>
          </p:cNvPr>
          <p:cNvSpPr/>
          <p:nvPr/>
        </p:nvSpPr>
        <p:spPr>
          <a:xfrm>
            <a:off x="7825636" y="2095502"/>
            <a:ext cx="1115879" cy="705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677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oster of a computer and a cushion&#10;&#10;Description automatically generated">
            <a:extLst>
              <a:ext uri="{FF2B5EF4-FFF2-40B4-BE49-F238E27FC236}">
                <a16:creationId xmlns:a16="http://schemas.microsoft.com/office/drawing/2014/main" id="{86E3FFBB-EB4B-45D6-7B46-53C20208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07" y="1296358"/>
            <a:ext cx="3267952" cy="2550783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06F12CD-E338-125F-4056-A62988F77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01" y="1296358"/>
            <a:ext cx="3351005" cy="256313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6D878-3363-7541-1E52-A5CC5A254CED}"/>
              </a:ext>
            </a:extLst>
          </p:cNvPr>
          <p:cNvSpPr txBox="1"/>
          <p:nvPr/>
        </p:nvSpPr>
        <p:spPr>
          <a:xfrm>
            <a:off x="1229707" y="4047515"/>
            <a:ext cx="32679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rạng thái có người đang ngồi lên gối 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58957-E162-6049-D908-B1E29CAD3943}"/>
              </a:ext>
            </a:extLst>
          </p:cNvPr>
          <p:cNvSpPr txBox="1"/>
          <p:nvPr/>
        </p:nvSpPr>
        <p:spPr>
          <a:xfrm>
            <a:off x="4862092" y="4083016"/>
            <a:ext cx="3351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vi-VN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rạng thái không có người ngồi lên gối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8B7C9-AB16-AFE4-C8F1-71A8762572EB}"/>
              </a:ext>
            </a:extLst>
          </p:cNvPr>
          <p:cNvSpPr txBox="1"/>
          <p:nvPr/>
        </p:nvSpPr>
        <p:spPr>
          <a:xfrm>
            <a:off x="1129188" y="352597"/>
            <a:ext cx="59680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Phát hiện có người ngồi lên gối thông qua giao diện website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18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07829C-8671-A520-7113-FEEE4D06D4D1}"/>
              </a:ext>
            </a:extLst>
          </p:cNvPr>
          <p:cNvSpPr txBox="1"/>
          <p:nvPr/>
        </p:nvSpPr>
        <p:spPr>
          <a:xfrm>
            <a:off x="1623066" y="510798"/>
            <a:ext cx="59447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 báo khi người dùng ngồi quá thời gian đã cài đặt trước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cartoon of a person listening to a pillow&#10;&#10;Description automatically generated">
            <a:extLst>
              <a:ext uri="{FF2B5EF4-FFF2-40B4-BE49-F238E27FC236}">
                <a16:creationId xmlns:a16="http://schemas.microsoft.com/office/drawing/2014/main" id="{BEB1270E-D0C7-88B7-5798-750CFCD0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7" y="1247956"/>
            <a:ext cx="5944735" cy="36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3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20C634-3AAE-22F8-0277-112C59901700}"/>
              </a:ext>
            </a:extLst>
          </p:cNvPr>
          <p:cNvSpPr txBox="1"/>
          <p:nvPr/>
        </p:nvSpPr>
        <p:spPr>
          <a:xfrm>
            <a:off x="1084881" y="597586"/>
            <a:ext cx="6706104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thời gian cảnh báo qua giao diện website</a:t>
            </a:r>
            <a:endParaRPr lang="en-US" sz="20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F34D7D-32AB-C099-E42C-DE3B797F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54" y="1423926"/>
            <a:ext cx="5983185" cy="26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6B662C-7040-B71C-4168-70E435A787CE}"/>
              </a:ext>
            </a:extLst>
          </p:cNvPr>
          <p:cNvSpPr txBox="1"/>
          <p:nvPr/>
        </p:nvSpPr>
        <p:spPr>
          <a:xfrm>
            <a:off x="905446" y="83441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 đặt thời gian nhắc nhở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F293B-18CF-6E0F-C7ED-CEBB7C15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6" y="1632892"/>
            <a:ext cx="7333107" cy="18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3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B26A1AD-7D4B-A2E4-FCCB-3D7CF5E6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37" y="1137188"/>
            <a:ext cx="3262393" cy="350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9C8EA-6F07-65FC-37C1-549B609A063A}"/>
              </a:ext>
            </a:extLst>
          </p:cNvPr>
          <p:cNvSpPr txBox="1"/>
          <p:nvPr/>
        </p:nvSpPr>
        <p:spPr>
          <a:xfrm>
            <a:off x="2144971" y="441421"/>
            <a:ext cx="4691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AF840-F213-F0D9-0436-5A816814101C}"/>
              </a:ext>
            </a:extLst>
          </p:cNvPr>
          <p:cNvSpPr/>
          <p:nvPr/>
        </p:nvSpPr>
        <p:spPr>
          <a:xfrm>
            <a:off x="3184902" y="3642102"/>
            <a:ext cx="2611464" cy="364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5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n orange and white button with blue text&#10;&#10;Description automatically generated">
            <a:extLst>
              <a:ext uri="{FF2B5EF4-FFF2-40B4-BE49-F238E27FC236}">
                <a16:creationId xmlns:a16="http://schemas.microsoft.com/office/drawing/2014/main" id="{1E0680C2-91F2-B53D-983A-9EC359C6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40" y="1771089"/>
            <a:ext cx="2218055" cy="1496695"/>
          </a:xfrm>
          <a:prstGeom prst="rect">
            <a:avLst/>
          </a:prstGeom>
        </p:spPr>
      </p:pic>
      <p:pic>
        <p:nvPicPr>
          <p:cNvPr id="5" name="Picture 4" descr="A screen shot of an orange and white button&#10;&#10;Description automatically generated">
            <a:extLst>
              <a:ext uri="{FF2B5EF4-FFF2-40B4-BE49-F238E27FC236}">
                <a16:creationId xmlns:a16="http://schemas.microsoft.com/office/drawing/2014/main" id="{F6BA77D2-D1B2-8688-3F6C-2A366188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1089"/>
            <a:ext cx="1964055" cy="1518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D08E6-AD86-735E-8390-33E82E815BCC}"/>
              </a:ext>
            </a:extLst>
          </p:cNvPr>
          <p:cNvSpPr txBox="1"/>
          <p:nvPr/>
        </p:nvSpPr>
        <p:spPr>
          <a:xfrm>
            <a:off x="1928639" y="3369203"/>
            <a:ext cx="22180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út ở trạng thái đang bật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88541-971B-24AE-D3D8-F181FBD6AB75}"/>
              </a:ext>
            </a:extLst>
          </p:cNvPr>
          <p:cNvSpPr txBox="1"/>
          <p:nvPr/>
        </p:nvSpPr>
        <p:spPr>
          <a:xfrm>
            <a:off x="4568481" y="3369203"/>
            <a:ext cx="21697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út ở trạng thái đang tắt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4DCB83-1058-87D5-4AD6-2ADE226E459E}"/>
              </a:ext>
            </a:extLst>
          </p:cNvPr>
          <p:cNvSpPr txBox="1"/>
          <p:nvPr/>
        </p:nvSpPr>
        <p:spPr>
          <a:xfrm>
            <a:off x="1084881" y="621793"/>
            <a:ext cx="6292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 khiển bật tắt âm thanh cảnh báo trên gối qua website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568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DCCD62-E3C2-6357-D31E-708009ED9F37}"/>
              </a:ext>
            </a:extLst>
          </p:cNvPr>
          <p:cNvSpPr txBox="1"/>
          <p:nvPr/>
        </p:nvSpPr>
        <p:spPr>
          <a:xfrm>
            <a:off x="881954" y="445957"/>
            <a:ext cx="7696358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 trữ thời gian đã ngồi lên google sheets để truy cập lại</a:t>
            </a:r>
            <a:endParaRPr lang="en-US" sz="20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9425ED-FFD3-6162-86B7-B15F0808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61" y="1227501"/>
            <a:ext cx="5168303" cy="35741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74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A5FE3-F7F9-40F0-DD29-57EBD869FB38}"/>
              </a:ext>
            </a:extLst>
          </p:cNvPr>
          <p:cNvSpPr txBox="1"/>
          <p:nvPr/>
        </p:nvSpPr>
        <p:spPr>
          <a:xfrm>
            <a:off x="860156" y="285429"/>
            <a:ext cx="6966488" cy="78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 nhiệt độ cơ thể người nằm lên gối gửi lên firebase và hiển thị lên website.</a:t>
            </a:r>
            <a:endParaRPr lang="en-US" sz="1600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024B6CF-7D0D-C9BD-7911-4FD64C3D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36" y="1256583"/>
            <a:ext cx="2857500" cy="899160"/>
          </a:xfrm>
          <a:prstGeom prst="rect">
            <a:avLst/>
          </a:prstGeom>
        </p:spPr>
      </p:pic>
      <p:pic>
        <p:nvPicPr>
          <p:cNvPr id="7" name="Picture 6" descr="A white circle with a red thermometer and a warning sign&#10;&#10;Description automatically generated">
            <a:extLst>
              <a:ext uri="{FF2B5EF4-FFF2-40B4-BE49-F238E27FC236}">
                <a16:creationId xmlns:a16="http://schemas.microsoft.com/office/drawing/2014/main" id="{30BCD085-E2CE-6837-F699-9B157C4E5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02" y="1256583"/>
            <a:ext cx="1676400" cy="1485900"/>
          </a:xfrm>
          <a:prstGeom prst="rect">
            <a:avLst/>
          </a:prstGeom>
        </p:spPr>
      </p:pic>
      <p:pic>
        <p:nvPicPr>
          <p:cNvPr id="8" name="Picture 7" descr="A green and white circle with a thermometer in it&#10;&#10;Description automatically generated">
            <a:extLst>
              <a:ext uri="{FF2B5EF4-FFF2-40B4-BE49-F238E27FC236}">
                <a16:creationId xmlns:a16="http://schemas.microsoft.com/office/drawing/2014/main" id="{1D74D566-A0AB-1B2C-7C4C-2BA8F6A96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68" y="1255078"/>
            <a:ext cx="1578873" cy="1477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FB628-96E9-0C9A-6C14-2854DC0745C7}"/>
              </a:ext>
            </a:extLst>
          </p:cNvPr>
          <p:cNvSpPr txBox="1"/>
          <p:nvPr/>
        </p:nvSpPr>
        <p:spPr>
          <a:xfrm>
            <a:off x="4266602" y="2932846"/>
            <a:ext cx="167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 nhiệt độ đã vượt ngưỡng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32C6A-BDF5-8DF9-FA84-9552EE4935DD}"/>
              </a:ext>
            </a:extLst>
          </p:cNvPr>
          <p:cNvSpPr txBox="1"/>
          <p:nvPr/>
        </p:nvSpPr>
        <p:spPr>
          <a:xfrm>
            <a:off x="6399509" y="2929123"/>
            <a:ext cx="1578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vi-VN" sz="14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hiệt độ bình thường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7DAAC98-FC79-19D3-CF0A-2BCFEFBCB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976" y="2919788"/>
            <a:ext cx="2880360" cy="1310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F5DDCA-B92C-0F86-893C-1F84AE50A855}"/>
              </a:ext>
            </a:extLst>
          </p:cNvPr>
          <p:cNvSpPr txBox="1"/>
          <p:nvPr/>
        </p:nvSpPr>
        <p:spPr>
          <a:xfrm>
            <a:off x="3979694" y="3707208"/>
            <a:ext cx="40194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sz="14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ài đặt ngưỡng nhiệt độ sẽ cảnh báo trên gối nằm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11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DCCD62-E3C2-6357-D31E-708009ED9F37}"/>
              </a:ext>
            </a:extLst>
          </p:cNvPr>
          <p:cNvSpPr txBox="1"/>
          <p:nvPr/>
        </p:nvSpPr>
        <p:spPr>
          <a:xfrm>
            <a:off x="1141138" y="424579"/>
            <a:ext cx="7084743" cy="471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kern="1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kern="1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án:</a:t>
            </a:r>
            <a:endParaRPr lang="en-US" sz="20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phiên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sz="1500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Firebase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server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khiển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 page</a:t>
            </a:r>
          </a:p>
          <a:p>
            <a:pPr marL="285750" marR="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nhiên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hạn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phiên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Phiên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gối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đích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minh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trạm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kern="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15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server.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03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ưu tập 100+ hình nền powerpoint câu hỏi với nhiều thiết kế độc đáo">
            <a:extLst>
              <a:ext uri="{FF2B5EF4-FFF2-40B4-BE49-F238E27FC236}">
                <a16:creationId xmlns:a16="http://schemas.microsoft.com/office/drawing/2014/main" id="{3F9FFB8C-356D-4E73-80D8-1C667C70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r="15560"/>
          <a:stretch/>
        </p:blipFill>
        <p:spPr bwMode="auto">
          <a:xfrm>
            <a:off x="3464912" y="2292842"/>
            <a:ext cx="2514819" cy="20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88DA08-C861-44B5-8367-7BD4580DD5CE}"/>
              </a:ext>
            </a:extLst>
          </p:cNvPr>
          <p:cNvSpPr txBox="1"/>
          <p:nvPr/>
        </p:nvSpPr>
        <p:spPr>
          <a:xfrm>
            <a:off x="4818965" y="718210"/>
            <a:ext cx="3462673" cy="1546086"/>
          </a:xfrm>
          <a:prstGeom prst="cloudCallou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 sao ngồi lâu có tác động đến sức khỏe ?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4A31-40FC-42C9-9629-DFA1A95D554F}"/>
              </a:ext>
            </a:extLst>
          </p:cNvPr>
          <p:cNvSpPr txBox="1"/>
          <p:nvPr/>
        </p:nvSpPr>
        <p:spPr>
          <a:xfrm>
            <a:off x="1281870" y="1025664"/>
            <a:ext cx="2811747" cy="1546086"/>
          </a:xfrm>
          <a:prstGeom prst="cloudCallout">
            <a:avLst>
              <a:gd name="adj1" fmla="val 20612"/>
              <a:gd name="adj2" fmla="val 70728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Ngồi lâu có bị gì không nhỉ ?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97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DCCD62-E3C2-6357-D31E-708009ED9F37}"/>
              </a:ext>
            </a:extLst>
          </p:cNvPr>
          <p:cNvSpPr txBox="1"/>
          <p:nvPr/>
        </p:nvSpPr>
        <p:spPr>
          <a:xfrm>
            <a:off x="968644" y="1626033"/>
            <a:ext cx="7206712" cy="2183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SẢN PHẨM THỰC</a:t>
            </a:r>
          </a:p>
          <a:p>
            <a:pPr marL="0" marR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 DẪN ĐẾN WEB PAGE: </a:t>
            </a:r>
            <a:r>
              <a:rPr lang="en-US" sz="2000" b="1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https://noobq69.github.io/IOT_alternative/</a:t>
            </a:r>
            <a:endParaRPr lang="en-US" sz="2000" b="1" kern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000" b="1" kern="10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67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3149" y="1165753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559197" y="2244853"/>
            <a:ext cx="4025605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Thông tin  liên hệ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595959"/>
                </a:solidFill>
              </a:rPr>
              <a:t>Nguyễn</a:t>
            </a:r>
            <a:r>
              <a:rPr lang="en-US" dirty="0">
                <a:solidFill>
                  <a:srgbClr val="595959"/>
                </a:solidFill>
              </a:rPr>
              <a:t> </a:t>
            </a:r>
            <a:r>
              <a:rPr lang="en-US" dirty="0" err="1">
                <a:solidFill>
                  <a:srgbClr val="595959"/>
                </a:solidFill>
              </a:rPr>
              <a:t>Hữu</a:t>
            </a:r>
            <a:r>
              <a:rPr lang="en-US" dirty="0">
                <a:solidFill>
                  <a:srgbClr val="595959"/>
                </a:solidFill>
              </a:rPr>
              <a:t> </a:t>
            </a:r>
            <a:r>
              <a:rPr lang="en-US" dirty="0" err="1">
                <a:solidFill>
                  <a:srgbClr val="595959"/>
                </a:solidFill>
              </a:rPr>
              <a:t>Phước</a:t>
            </a:r>
            <a:endParaRPr lang="en-US" dirty="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Email: phuocb2012457@student.ctu.edu.vn</a:t>
            </a: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3C0FCAF-9DB1-4ACC-9704-029A29EA54E6}"/>
              </a:ext>
            </a:extLst>
          </p:cNvPr>
          <p:cNvGrpSpPr/>
          <p:nvPr/>
        </p:nvGrpSpPr>
        <p:grpSpPr>
          <a:xfrm>
            <a:off x="2953834" y="1984044"/>
            <a:ext cx="3043045" cy="2807823"/>
            <a:chOff x="3050477" y="1984044"/>
            <a:chExt cx="3043045" cy="2807823"/>
          </a:xfrm>
        </p:grpSpPr>
        <p:grpSp>
          <p:nvGrpSpPr>
            <p:cNvPr id="4" name="Google Shape;3516;p62">
              <a:extLst>
                <a:ext uri="{FF2B5EF4-FFF2-40B4-BE49-F238E27FC236}">
                  <a16:creationId xmlns:a16="http://schemas.microsoft.com/office/drawing/2014/main" id="{9C5DA67E-AFD3-4790-A699-FDAA228EEA83}"/>
                </a:ext>
              </a:extLst>
            </p:cNvPr>
            <p:cNvGrpSpPr/>
            <p:nvPr/>
          </p:nvGrpSpPr>
          <p:grpSpPr>
            <a:xfrm>
              <a:off x="3050477" y="1984044"/>
              <a:ext cx="3043045" cy="2807823"/>
              <a:chOff x="1230400" y="410075"/>
              <a:chExt cx="5124625" cy="4728500"/>
            </a:xfrm>
          </p:grpSpPr>
          <p:sp>
            <p:nvSpPr>
              <p:cNvPr id="5" name="Google Shape;3517;p62">
                <a:extLst>
                  <a:ext uri="{FF2B5EF4-FFF2-40B4-BE49-F238E27FC236}">
                    <a16:creationId xmlns:a16="http://schemas.microsoft.com/office/drawing/2014/main" id="{354B960A-CECA-41F9-99C2-F31CF096B78A}"/>
                  </a:ext>
                </a:extLst>
              </p:cNvPr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518;p62">
                <a:extLst>
                  <a:ext uri="{FF2B5EF4-FFF2-40B4-BE49-F238E27FC236}">
                    <a16:creationId xmlns:a16="http://schemas.microsoft.com/office/drawing/2014/main" id="{751BFFCC-F27D-412B-8E94-9E18FB44C6F5}"/>
                  </a:ext>
                </a:extLst>
              </p:cNvPr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519;p62">
                <a:extLst>
                  <a:ext uri="{FF2B5EF4-FFF2-40B4-BE49-F238E27FC236}">
                    <a16:creationId xmlns:a16="http://schemas.microsoft.com/office/drawing/2014/main" id="{3383A4B3-5D9F-4B8F-A1BE-71B87D51F850}"/>
                  </a:ext>
                </a:extLst>
              </p:cNvPr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520;p62">
                <a:extLst>
                  <a:ext uri="{FF2B5EF4-FFF2-40B4-BE49-F238E27FC236}">
                    <a16:creationId xmlns:a16="http://schemas.microsoft.com/office/drawing/2014/main" id="{D0457B67-2DCE-4DC9-8DF1-1629B9BF032A}"/>
                  </a:ext>
                </a:extLst>
              </p:cNvPr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521;p62">
                <a:extLst>
                  <a:ext uri="{FF2B5EF4-FFF2-40B4-BE49-F238E27FC236}">
                    <a16:creationId xmlns:a16="http://schemas.microsoft.com/office/drawing/2014/main" id="{D4DB91DC-F364-4DB9-A348-CD0D9A18A97C}"/>
                  </a:ext>
                </a:extLst>
              </p:cNvPr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522;p62">
                <a:extLst>
                  <a:ext uri="{FF2B5EF4-FFF2-40B4-BE49-F238E27FC236}">
                    <a16:creationId xmlns:a16="http://schemas.microsoft.com/office/drawing/2014/main" id="{784CA0EA-309A-4B3F-9B49-9B44BA4AD61D}"/>
                  </a:ext>
                </a:extLst>
              </p:cNvPr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523;p62">
                <a:extLst>
                  <a:ext uri="{FF2B5EF4-FFF2-40B4-BE49-F238E27FC236}">
                    <a16:creationId xmlns:a16="http://schemas.microsoft.com/office/drawing/2014/main" id="{23A77771-3DC0-426B-B632-7CCA6131A78F}"/>
                  </a:ext>
                </a:extLst>
              </p:cNvPr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524;p62">
                <a:extLst>
                  <a:ext uri="{FF2B5EF4-FFF2-40B4-BE49-F238E27FC236}">
                    <a16:creationId xmlns:a16="http://schemas.microsoft.com/office/drawing/2014/main" id="{C715D088-C009-4ACD-8176-42974A17D57B}"/>
                  </a:ext>
                </a:extLst>
              </p:cNvPr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525;p62">
                <a:extLst>
                  <a:ext uri="{FF2B5EF4-FFF2-40B4-BE49-F238E27FC236}">
                    <a16:creationId xmlns:a16="http://schemas.microsoft.com/office/drawing/2014/main" id="{1CBAF9FD-EEA2-44F6-BDE2-D353B75F2A82}"/>
                  </a:ext>
                </a:extLst>
              </p:cNvPr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526;p62">
                <a:extLst>
                  <a:ext uri="{FF2B5EF4-FFF2-40B4-BE49-F238E27FC236}">
                    <a16:creationId xmlns:a16="http://schemas.microsoft.com/office/drawing/2014/main" id="{A7B49EB2-F509-4497-84BF-82FDBA867A5F}"/>
                  </a:ext>
                </a:extLst>
              </p:cNvPr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527;p62">
                <a:extLst>
                  <a:ext uri="{FF2B5EF4-FFF2-40B4-BE49-F238E27FC236}">
                    <a16:creationId xmlns:a16="http://schemas.microsoft.com/office/drawing/2014/main" id="{899EC9B9-19EF-421C-92F9-C35BA30A31F6}"/>
                  </a:ext>
                </a:extLst>
              </p:cNvPr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528;p62">
                <a:extLst>
                  <a:ext uri="{FF2B5EF4-FFF2-40B4-BE49-F238E27FC236}">
                    <a16:creationId xmlns:a16="http://schemas.microsoft.com/office/drawing/2014/main" id="{219C97F8-398D-4F1A-BC37-83DF51E8334C}"/>
                  </a:ext>
                </a:extLst>
              </p:cNvPr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529;p62">
                <a:extLst>
                  <a:ext uri="{FF2B5EF4-FFF2-40B4-BE49-F238E27FC236}">
                    <a16:creationId xmlns:a16="http://schemas.microsoft.com/office/drawing/2014/main" id="{5903C119-B48B-44BF-A844-17D953BF8161}"/>
                  </a:ext>
                </a:extLst>
              </p:cNvPr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530;p62">
                <a:extLst>
                  <a:ext uri="{FF2B5EF4-FFF2-40B4-BE49-F238E27FC236}">
                    <a16:creationId xmlns:a16="http://schemas.microsoft.com/office/drawing/2014/main" id="{AFBF0049-1D7B-4EC2-86F2-7BEB94AAA88F}"/>
                  </a:ext>
                </a:extLst>
              </p:cNvPr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31;p62">
                <a:extLst>
                  <a:ext uri="{FF2B5EF4-FFF2-40B4-BE49-F238E27FC236}">
                    <a16:creationId xmlns:a16="http://schemas.microsoft.com/office/drawing/2014/main" id="{5E8413A0-1698-415D-A2CA-27EDD53136DC}"/>
                  </a:ext>
                </a:extLst>
              </p:cNvPr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532;p62">
                <a:extLst>
                  <a:ext uri="{FF2B5EF4-FFF2-40B4-BE49-F238E27FC236}">
                    <a16:creationId xmlns:a16="http://schemas.microsoft.com/office/drawing/2014/main" id="{72C7556B-D46F-4093-8B5A-77916D780E16}"/>
                  </a:ext>
                </a:extLst>
              </p:cNvPr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533;p62">
                <a:extLst>
                  <a:ext uri="{FF2B5EF4-FFF2-40B4-BE49-F238E27FC236}">
                    <a16:creationId xmlns:a16="http://schemas.microsoft.com/office/drawing/2014/main" id="{E9B6AD37-E370-4548-A079-D51B4F8E38A2}"/>
                  </a:ext>
                </a:extLst>
              </p:cNvPr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534;p62">
                <a:extLst>
                  <a:ext uri="{FF2B5EF4-FFF2-40B4-BE49-F238E27FC236}">
                    <a16:creationId xmlns:a16="http://schemas.microsoft.com/office/drawing/2014/main" id="{93DACD35-ACD9-4889-B9A5-56ECB50C01B9}"/>
                  </a:ext>
                </a:extLst>
              </p:cNvPr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535;p62">
                <a:extLst>
                  <a:ext uri="{FF2B5EF4-FFF2-40B4-BE49-F238E27FC236}">
                    <a16:creationId xmlns:a16="http://schemas.microsoft.com/office/drawing/2014/main" id="{CFEA43EB-4746-40D8-ADAB-8F27ED2CC02D}"/>
                  </a:ext>
                </a:extLst>
              </p:cNvPr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536;p62">
                <a:extLst>
                  <a:ext uri="{FF2B5EF4-FFF2-40B4-BE49-F238E27FC236}">
                    <a16:creationId xmlns:a16="http://schemas.microsoft.com/office/drawing/2014/main" id="{0A6FD544-8B2B-47FB-95E2-63B53896A83A}"/>
                  </a:ext>
                </a:extLst>
              </p:cNvPr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537;p62">
                <a:extLst>
                  <a:ext uri="{FF2B5EF4-FFF2-40B4-BE49-F238E27FC236}">
                    <a16:creationId xmlns:a16="http://schemas.microsoft.com/office/drawing/2014/main" id="{17ED9ABD-2AE6-44BE-87A7-A28C13D1E80A}"/>
                  </a:ext>
                </a:extLst>
              </p:cNvPr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538;p62">
                <a:extLst>
                  <a:ext uri="{FF2B5EF4-FFF2-40B4-BE49-F238E27FC236}">
                    <a16:creationId xmlns:a16="http://schemas.microsoft.com/office/drawing/2014/main" id="{4BC6DE4C-21FF-4B25-8C78-54F513508B14}"/>
                  </a:ext>
                </a:extLst>
              </p:cNvPr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39;p62">
                <a:extLst>
                  <a:ext uri="{FF2B5EF4-FFF2-40B4-BE49-F238E27FC236}">
                    <a16:creationId xmlns:a16="http://schemas.microsoft.com/office/drawing/2014/main" id="{BE95AE82-371F-4C31-9518-4558A8517E49}"/>
                  </a:ext>
                </a:extLst>
              </p:cNvPr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40;p62">
                <a:extLst>
                  <a:ext uri="{FF2B5EF4-FFF2-40B4-BE49-F238E27FC236}">
                    <a16:creationId xmlns:a16="http://schemas.microsoft.com/office/drawing/2014/main" id="{CA6335E1-9C89-4B9D-A2C0-2C82A125177C}"/>
                  </a:ext>
                </a:extLst>
              </p:cNvPr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41;p62">
                <a:extLst>
                  <a:ext uri="{FF2B5EF4-FFF2-40B4-BE49-F238E27FC236}">
                    <a16:creationId xmlns:a16="http://schemas.microsoft.com/office/drawing/2014/main" id="{3FDF9535-3E61-4103-9834-D74685AF1284}"/>
                  </a:ext>
                </a:extLst>
              </p:cNvPr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542;p62">
                <a:extLst>
                  <a:ext uri="{FF2B5EF4-FFF2-40B4-BE49-F238E27FC236}">
                    <a16:creationId xmlns:a16="http://schemas.microsoft.com/office/drawing/2014/main" id="{B637B71C-4AD6-44BC-AB1C-05A5151E3205}"/>
                  </a:ext>
                </a:extLst>
              </p:cNvPr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543;p62">
                <a:extLst>
                  <a:ext uri="{FF2B5EF4-FFF2-40B4-BE49-F238E27FC236}">
                    <a16:creationId xmlns:a16="http://schemas.microsoft.com/office/drawing/2014/main" id="{B43916F2-8ED5-4F67-8CFB-D31ECB47D073}"/>
                  </a:ext>
                </a:extLst>
              </p:cNvPr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544;p62">
                <a:extLst>
                  <a:ext uri="{FF2B5EF4-FFF2-40B4-BE49-F238E27FC236}">
                    <a16:creationId xmlns:a16="http://schemas.microsoft.com/office/drawing/2014/main" id="{E977FEE1-9617-49B5-B025-D4885BC19002}"/>
                  </a:ext>
                </a:extLst>
              </p:cNvPr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545;p62">
                <a:extLst>
                  <a:ext uri="{FF2B5EF4-FFF2-40B4-BE49-F238E27FC236}">
                    <a16:creationId xmlns:a16="http://schemas.microsoft.com/office/drawing/2014/main" id="{357B62E5-ACA6-4F5E-AC72-729E9E3EA7D7}"/>
                  </a:ext>
                </a:extLst>
              </p:cNvPr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546;p62">
                <a:extLst>
                  <a:ext uri="{FF2B5EF4-FFF2-40B4-BE49-F238E27FC236}">
                    <a16:creationId xmlns:a16="http://schemas.microsoft.com/office/drawing/2014/main" id="{932D7DAE-A290-4215-ACE8-508511653E04}"/>
                  </a:ext>
                </a:extLst>
              </p:cNvPr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47;p62">
                <a:extLst>
                  <a:ext uri="{FF2B5EF4-FFF2-40B4-BE49-F238E27FC236}">
                    <a16:creationId xmlns:a16="http://schemas.microsoft.com/office/drawing/2014/main" id="{AD65BCEC-5D17-4595-A9A7-573E292C29FE}"/>
                  </a:ext>
                </a:extLst>
              </p:cNvPr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548;p62">
                <a:extLst>
                  <a:ext uri="{FF2B5EF4-FFF2-40B4-BE49-F238E27FC236}">
                    <a16:creationId xmlns:a16="http://schemas.microsoft.com/office/drawing/2014/main" id="{2862CDBC-8328-4691-89BE-70889C0C9839}"/>
                  </a:ext>
                </a:extLst>
              </p:cNvPr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49;p62">
                <a:extLst>
                  <a:ext uri="{FF2B5EF4-FFF2-40B4-BE49-F238E27FC236}">
                    <a16:creationId xmlns:a16="http://schemas.microsoft.com/office/drawing/2014/main" id="{943C4842-621A-4E6D-91C1-89F0A665321A}"/>
                  </a:ext>
                </a:extLst>
              </p:cNvPr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50;p62">
                <a:extLst>
                  <a:ext uri="{FF2B5EF4-FFF2-40B4-BE49-F238E27FC236}">
                    <a16:creationId xmlns:a16="http://schemas.microsoft.com/office/drawing/2014/main" id="{28B26CEC-7B29-42BA-88C4-189B3CF0EA88}"/>
                  </a:ext>
                </a:extLst>
              </p:cNvPr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51;p62">
                <a:extLst>
                  <a:ext uri="{FF2B5EF4-FFF2-40B4-BE49-F238E27FC236}">
                    <a16:creationId xmlns:a16="http://schemas.microsoft.com/office/drawing/2014/main" id="{C85244F6-7398-47C6-A49F-305B7A11B29A}"/>
                  </a:ext>
                </a:extLst>
              </p:cNvPr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52;p62">
                <a:extLst>
                  <a:ext uri="{FF2B5EF4-FFF2-40B4-BE49-F238E27FC236}">
                    <a16:creationId xmlns:a16="http://schemas.microsoft.com/office/drawing/2014/main" id="{33F6F2CF-0097-4C11-A807-668E6DC83937}"/>
                  </a:ext>
                </a:extLst>
              </p:cNvPr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53;p62">
                <a:extLst>
                  <a:ext uri="{FF2B5EF4-FFF2-40B4-BE49-F238E27FC236}">
                    <a16:creationId xmlns:a16="http://schemas.microsoft.com/office/drawing/2014/main" id="{360D01DC-11A8-4B4E-AE16-423FF79B0075}"/>
                  </a:ext>
                </a:extLst>
              </p:cNvPr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54;p62">
                <a:extLst>
                  <a:ext uri="{FF2B5EF4-FFF2-40B4-BE49-F238E27FC236}">
                    <a16:creationId xmlns:a16="http://schemas.microsoft.com/office/drawing/2014/main" id="{F64458D3-1689-45C6-96E0-26002B8A58A1}"/>
                  </a:ext>
                </a:extLst>
              </p:cNvPr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55;p62">
                <a:extLst>
                  <a:ext uri="{FF2B5EF4-FFF2-40B4-BE49-F238E27FC236}">
                    <a16:creationId xmlns:a16="http://schemas.microsoft.com/office/drawing/2014/main" id="{2B780714-625F-4CA1-A14E-33A6BB6E89EA}"/>
                  </a:ext>
                </a:extLst>
              </p:cNvPr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56;p62">
                <a:extLst>
                  <a:ext uri="{FF2B5EF4-FFF2-40B4-BE49-F238E27FC236}">
                    <a16:creationId xmlns:a16="http://schemas.microsoft.com/office/drawing/2014/main" id="{5E4CDB71-1A3D-44FE-B649-FF8D531F7FC2}"/>
                  </a:ext>
                </a:extLst>
              </p:cNvPr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57;p62">
                <a:extLst>
                  <a:ext uri="{FF2B5EF4-FFF2-40B4-BE49-F238E27FC236}">
                    <a16:creationId xmlns:a16="http://schemas.microsoft.com/office/drawing/2014/main" id="{831A05D4-5865-4EEA-8128-71F6A62FE7A0}"/>
                  </a:ext>
                </a:extLst>
              </p:cNvPr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58;p62">
                <a:extLst>
                  <a:ext uri="{FF2B5EF4-FFF2-40B4-BE49-F238E27FC236}">
                    <a16:creationId xmlns:a16="http://schemas.microsoft.com/office/drawing/2014/main" id="{8AD34BBA-D8E1-479A-B96E-0CBEC776C3B4}"/>
                  </a:ext>
                </a:extLst>
              </p:cNvPr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59;p62">
                <a:extLst>
                  <a:ext uri="{FF2B5EF4-FFF2-40B4-BE49-F238E27FC236}">
                    <a16:creationId xmlns:a16="http://schemas.microsoft.com/office/drawing/2014/main" id="{8F547B8F-8933-4D81-9871-A9FEAE651802}"/>
                  </a:ext>
                </a:extLst>
              </p:cNvPr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60;p62">
                <a:extLst>
                  <a:ext uri="{FF2B5EF4-FFF2-40B4-BE49-F238E27FC236}">
                    <a16:creationId xmlns:a16="http://schemas.microsoft.com/office/drawing/2014/main" id="{FB73D909-85BB-4322-AEF8-AF014FFDFE2C}"/>
                  </a:ext>
                </a:extLst>
              </p:cNvPr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61;p62">
                <a:extLst>
                  <a:ext uri="{FF2B5EF4-FFF2-40B4-BE49-F238E27FC236}">
                    <a16:creationId xmlns:a16="http://schemas.microsoft.com/office/drawing/2014/main" id="{18A841C3-61C7-47F1-8B61-A147C11DAD31}"/>
                  </a:ext>
                </a:extLst>
              </p:cNvPr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2;p62">
                <a:extLst>
                  <a:ext uri="{FF2B5EF4-FFF2-40B4-BE49-F238E27FC236}">
                    <a16:creationId xmlns:a16="http://schemas.microsoft.com/office/drawing/2014/main" id="{1372AB6E-A577-4096-8A9C-E03CCF675716}"/>
                  </a:ext>
                </a:extLst>
              </p:cNvPr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63;p62">
                <a:extLst>
                  <a:ext uri="{FF2B5EF4-FFF2-40B4-BE49-F238E27FC236}">
                    <a16:creationId xmlns:a16="http://schemas.microsoft.com/office/drawing/2014/main" id="{736103C0-7DDF-45B3-BF4C-250572CA18A8}"/>
                  </a:ext>
                </a:extLst>
              </p:cNvPr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64;p62">
                <a:extLst>
                  <a:ext uri="{FF2B5EF4-FFF2-40B4-BE49-F238E27FC236}">
                    <a16:creationId xmlns:a16="http://schemas.microsoft.com/office/drawing/2014/main" id="{25FEB72E-91DD-4CE4-AE23-E9A25072EED4}"/>
                  </a:ext>
                </a:extLst>
              </p:cNvPr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65;p62">
                <a:extLst>
                  <a:ext uri="{FF2B5EF4-FFF2-40B4-BE49-F238E27FC236}">
                    <a16:creationId xmlns:a16="http://schemas.microsoft.com/office/drawing/2014/main" id="{F83C9EA9-EB84-4DE8-B794-AC3275838824}"/>
                  </a:ext>
                </a:extLst>
              </p:cNvPr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66;p62">
                <a:extLst>
                  <a:ext uri="{FF2B5EF4-FFF2-40B4-BE49-F238E27FC236}">
                    <a16:creationId xmlns:a16="http://schemas.microsoft.com/office/drawing/2014/main" id="{D6968872-23F6-4858-894A-41E9C1235F7F}"/>
                  </a:ext>
                </a:extLst>
              </p:cNvPr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67;p62">
                <a:extLst>
                  <a:ext uri="{FF2B5EF4-FFF2-40B4-BE49-F238E27FC236}">
                    <a16:creationId xmlns:a16="http://schemas.microsoft.com/office/drawing/2014/main" id="{600B13C5-1D67-43B8-B86F-73C46694D319}"/>
                  </a:ext>
                </a:extLst>
              </p:cNvPr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68;p62">
                <a:extLst>
                  <a:ext uri="{FF2B5EF4-FFF2-40B4-BE49-F238E27FC236}">
                    <a16:creationId xmlns:a16="http://schemas.microsoft.com/office/drawing/2014/main" id="{0298E5AB-F9DE-4521-85DC-16CF3C1531B4}"/>
                  </a:ext>
                </a:extLst>
              </p:cNvPr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569;p62">
                <a:extLst>
                  <a:ext uri="{FF2B5EF4-FFF2-40B4-BE49-F238E27FC236}">
                    <a16:creationId xmlns:a16="http://schemas.microsoft.com/office/drawing/2014/main" id="{1AB25692-969D-4D21-A051-B5B8EAF3BE24}"/>
                  </a:ext>
                </a:extLst>
              </p:cNvPr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70;p62">
                <a:extLst>
                  <a:ext uri="{FF2B5EF4-FFF2-40B4-BE49-F238E27FC236}">
                    <a16:creationId xmlns:a16="http://schemas.microsoft.com/office/drawing/2014/main" id="{22C37F4F-D88D-4DDE-8644-CB2A5C22D6BE}"/>
                  </a:ext>
                </a:extLst>
              </p:cNvPr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71;p62">
                <a:extLst>
                  <a:ext uri="{FF2B5EF4-FFF2-40B4-BE49-F238E27FC236}">
                    <a16:creationId xmlns:a16="http://schemas.microsoft.com/office/drawing/2014/main" id="{10E0FACB-3689-40C4-8140-269E05449D7C}"/>
                  </a:ext>
                </a:extLst>
              </p:cNvPr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72;p62">
                <a:extLst>
                  <a:ext uri="{FF2B5EF4-FFF2-40B4-BE49-F238E27FC236}">
                    <a16:creationId xmlns:a16="http://schemas.microsoft.com/office/drawing/2014/main" id="{2ACD54E1-FECE-4ABC-AD56-AF2427F33568}"/>
                  </a:ext>
                </a:extLst>
              </p:cNvPr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73;p62">
                <a:extLst>
                  <a:ext uri="{FF2B5EF4-FFF2-40B4-BE49-F238E27FC236}">
                    <a16:creationId xmlns:a16="http://schemas.microsoft.com/office/drawing/2014/main" id="{E2B2C1A9-0B63-4F5F-BC76-5EC67CAE3378}"/>
                  </a:ext>
                </a:extLst>
              </p:cNvPr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74;p62">
                <a:extLst>
                  <a:ext uri="{FF2B5EF4-FFF2-40B4-BE49-F238E27FC236}">
                    <a16:creationId xmlns:a16="http://schemas.microsoft.com/office/drawing/2014/main" id="{E4B911A9-97AB-4910-B5C4-81FF5971E4F4}"/>
                  </a:ext>
                </a:extLst>
              </p:cNvPr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75;p62">
                <a:extLst>
                  <a:ext uri="{FF2B5EF4-FFF2-40B4-BE49-F238E27FC236}">
                    <a16:creationId xmlns:a16="http://schemas.microsoft.com/office/drawing/2014/main" id="{C5EB5B25-78FB-44BE-9A3D-9778D7D2295F}"/>
                  </a:ext>
                </a:extLst>
              </p:cNvPr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576;p62">
                <a:extLst>
                  <a:ext uri="{FF2B5EF4-FFF2-40B4-BE49-F238E27FC236}">
                    <a16:creationId xmlns:a16="http://schemas.microsoft.com/office/drawing/2014/main" id="{A7ADAA4E-3C3A-47D6-B367-779BDD805710}"/>
                  </a:ext>
                </a:extLst>
              </p:cNvPr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577;p62">
                <a:extLst>
                  <a:ext uri="{FF2B5EF4-FFF2-40B4-BE49-F238E27FC236}">
                    <a16:creationId xmlns:a16="http://schemas.microsoft.com/office/drawing/2014/main" id="{7B58B844-61FB-4D8A-94A6-D9AE9E801621}"/>
                  </a:ext>
                </a:extLst>
              </p:cNvPr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578;p62">
                <a:extLst>
                  <a:ext uri="{FF2B5EF4-FFF2-40B4-BE49-F238E27FC236}">
                    <a16:creationId xmlns:a16="http://schemas.microsoft.com/office/drawing/2014/main" id="{934733C8-7491-4B4E-9E09-272538D44B1A}"/>
                  </a:ext>
                </a:extLst>
              </p:cNvPr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579;p62">
                <a:extLst>
                  <a:ext uri="{FF2B5EF4-FFF2-40B4-BE49-F238E27FC236}">
                    <a16:creationId xmlns:a16="http://schemas.microsoft.com/office/drawing/2014/main" id="{CF55C64B-93B7-4E42-82E3-6E97CEEBC9DB}"/>
                  </a:ext>
                </a:extLst>
              </p:cNvPr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580;p62">
                <a:extLst>
                  <a:ext uri="{FF2B5EF4-FFF2-40B4-BE49-F238E27FC236}">
                    <a16:creationId xmlns:a16="http://schemas.microsoft.com/office/drawing/2014/main" id="{449FB8DF-8EAE-429E-98B9-8BBE1984E68D}"/>
                  </a:ext>
                </a:extLst>
              </p:cNvPr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581;p62">
                <a:extLst>
                  <a:ext uri="{FF2B5EF4-FFF2-40B4-BE49-F238E27FC236}">
                    <a16:creationId xmlns:a16="http://schemas.microsoft.com/office/drawing/2014/main" id="{0AA857E6-C40E-42AF-A033-F18AF243F098}"/>
                  </a:ext>
                </a:extLst>
              </p:cNvPr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582;p62">
                <a:extLst>
                  <a:ext uri="{FF2B5EF4-FFF2-40B4-BE49-F238E27FC236}">
                    <a16:creationId xmlns:a16="http://schemas.microsoft.com/office/drawing/2014/main" id="{C9614AEC-2C47-4175-A58B-534EEA58AC9F}"/>
                  </a:ext>
                </a:extLst>
              </p:cNvPr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583;p62">
                <a:extLst>
                  <a:ext uri="{FF2B5EF4-FFF2-40B4-BE49-F238E27FC236}">
                    <a16:creationId xmlns:a16="http://schemas.microsoft.com/office/drawing/2014/main" id="{ED7CC9BB-FBEB-4002-A92F-5679F1EFE6D8}"/>
                  </a:ext>
                </a:extLst>
              </p:cNvPr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584;p62">
                <a:extLst>
                  <a:ext uri="{FF2B5EF4-FFF2-40B4-BE49-F238E27FC236}">
                    <a16:creationId xmlns:a16="http://schemas.microsoft.com/office/drawing/2014/main" id="{1D790EF6-603E-4D67-ACAD-F1F4C178655D}"/>
                  </a:ext>
                </a:extLst>
              </p:cNvPr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585;p62">
                <a:extLst>
                  <a:ext uri="{FF2B5EF4-FFF2-40B4-BE49-F238E27FC236}">
                    <a16:creationId xmlns:a16="http://schemas.microsoft.com/office/drawing/2014/main" id="{1C068D30-F06B-47B5-9A8C-ED093D86F442}"/>
                  </a:ext>
                </a:extLst>
              </p:cNvPr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586;p62">
                <a:extLst>
                  <a:ext uri="{FF2B5EF4-FFF2-40B4-BE49-F238E27FC236}">
                    <a16:creationId xmlns:a16="http://schemas.microsoft.com/office/drawing/2014/main" id="{064D683D-DC03-4468-BAE9-242380FAAD2B}"/>
                  </a:ext>
                </a:extLst>
              </p:cNvPr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587;p62">
                <a:extLst>
                  <a:ext uri="{FF2B5EF4-FFF2-40B4-BE49-F238E27FC236}">
                    <a16:creationId xmlns:a16="http://schemas.microsoft.com/office/drawing/2014/main" id="{72303AEA-C9B0-400D-85F8-AC91B3694E87}"/>
                  </a:ext>
                </a:extLst>
              </p:cNvPr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588;p62">
                <a:extLst>
                  <a:ext uri="{FF2B5EF4-FFF2-40B4-BE49-F238E27FC236}">
                    <a16:creationId xmlns:a16="http://schemas.microsoft.com/office/drawing/2014/main" id="{32376E49-2AD3-4377-AC2B-D167E234F9D2}"/>
                  </a:ext>
                </a:extLst>
              </p:cNvPr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589;p62">
                <a:extLst>
                  <a:ext uri="{FF2B5EF4-FFF2-40B4-BE49-F238E27FC236}">
                    <a16:creationId xmlns:a16="http://schemas.microsoft.com/office/drawing/2014/main" id="{BDDE108F-AC30-46F9-91FA-3E737F4152A5}"/>
                  </a:ext>
                </a:extLst>
              </p:cNvPr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590;p62">
                <a:extLst>
                  <a:ext uri="{FF2B5EF4-FFF2-40B4-BE49-F238E27FC236}">
                    <a16:creationId xmlns:a16="http://schemas.microsoft.com/office/drawing/2014/main" id="{F89A1677-58AE-43CC-91F8-B053045E1671}"/>
                  </a:ext>
                </a:extLst>
              </p:cNvPr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591;p62">
                <a:extLst>
                  <a:ext uri="{FF2B5EF4-FFF2-40B4-BE49-F238E27FC236}">
                    <a16:creationId xmlns:a16="http://schemas.microsoft.com/office/drawing/2014/main" id="{B5BE8D96-80F8-4669-A234-093FFA0971DF}"/>
                  </a:ext>
                </a:extLst>
              </p:cNvPr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592;p62">
                <a:extLst>
                  <a:ext uri="{FF2B5EF4-FFF2-40B4-BE49-F238E27FC236}">
                    <a16:creationId xmlns:a16="http://schemas.microsoft.com/office/drawing/2014/main" id="{C94F69DD-5CE0-4451-BD8F-F5C87F691107}"/>
                  </a:ext>
                </a:extLst>
              </p:cNvPr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593;p62">
                <a:extLst>
                  <a:ext uri="{FF2B5EF4-FFF2-40B4-BE49-F238E27FC236}">
                    <a16:creationId xmlns:a16="http://schemas.microsoft.com/office/drawing/2014/main" id="{B8AF63E1-D70F-45F2-9F0D-C0993CB4D6A4}"/>
                  </a:ext>
                </a:extLst>
              </p:cNvPr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594;p62">
                <a:extLst>
                  <a:ext uri="{FF2B5EF4-FFF2-40B4-BE49-F238E27FC236}">
                    <a16:creationId xmlns:a16="http://schemas.microsoft.com/office/drawing/2014/main" id="{C20A3662-449A-44F7-8A8F-D4BC042AF189}"/>
                  </a:ext>
                </a:extLst>
              </p:cNvPr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595;p62">
                <a:extLst>
                  <a:ext uri="{FF2B5EF4-FFF2-40B4-BE49-F238E27FC236}">
                    <a16:creationId xmlns:a16="http://schemas.microsoft.com/office/drawing/2014/main" id="{CCFF35BC-D8D6-47AE-B5F7-73DACE8D0F7D}"/>
                  </a:ext>
                </a:extLst>
              </p:cNvPr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596;p62">
                <a:extLst>
                  <a:ext uri="{FF2B5EF4-FFF2-40B4-BE49-F238E27FC236}">
                    <a16:creationId xmlns:a16="http://schemas.microsoft.com/office/drawing/2014/main" id="{96CE47DF-EBEB-4D8F-B1AB-F76640B04774}"/>
                  </a:ext>
                </a:extLst>
              </p:cNvPr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597;p62">
                <a:extLst>
                  <a:ext uri="{FF2B5EF4-FFF2-40B4-BE49-F238E27FC236}">
                    <a16:creationId xmlns:a16="http://schemas.microsoft.com/office/drawing/2014/main" id="{2AA60CB8-3983-47B0-A690-91A5CCFE7619}"/>
                  </a:ext>
                </a:extLst>
              </p:cNvPr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598;p62">
                <a:extLst>
                  <a:ext uri="{FF2B5EF4-FFF2-40B4-BE49-F238E27FC236}">
                    <a16:creationId xmlns:a16="http://schemas.microsoft.com/office/drawing/2014/main" id="{C096B9B7-3A93-42F2-A8D1-D9D565167D47}"/>
                  </a:ext>
                </a:extLst>
              </p:cNvPr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599;p62">
                <a:extLst>
                  <a:ext uri="{FF2B5EF4-FFF2-40B4-BE49-F238E27FC236}">
                    <a16:creationId xmlns:a16="http://schemas.microsoft.com/office/drawing/2014/main" id="{5A29F4A5-D4DD-48D9-9987-0743B698D0CD}"/>
                  </a:ext>
                </a:extLst>
              </p:cNvPr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600;p62">
                <a:extLst>
                  <a:ext uri="{FF2B5EF4-FFF2-40B4-BE49-F238E27FC236}">
                    <a16:creationId xmlns:a16="http://schemas.microsoft.com/office/drawing/2014/main" id="{B9ABE841-4EB4-47F4-8357-434F8D6994DF}"/>
                  </a:ext>
                </a:extLst>
              </p:cNvPr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00D847-35EA-4377-8E51-523F631362FC}"/>
                </a:ext>
              </a:extLst>
            </p:cNvPr>
            <p:cNvSpPr txBox="1"/>
            <p:nvPr/>
          </p:nvSpPr>
          <p:spPr>
            <a:xfrm>
              <a:off x="3702658" y="2689648"/>
              <a:ext cx="19985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Tác động của việc ngồi lâu nè!!!</a:t>
              </a:r>
              <a:endParaRPr lang="vi-VN" sz="1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28FA85-84ED-4CC3-95F6-8AB14086A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7" r="50000"/>
          <a:stretch/>
        </p:blipFill>
        <p:spPr>
          <a:xfrm>
            <a:off x="909610" y="2445337"/>
            <a:ext cx="1580068" cy="2037191"/>
          </a:xfrm>
          <a:prstGeom prst="rect">
            <a:avLst/>
          </a:prstGeom>
        </p:spPr>
      </p:pic>
      <p:sp>
        <p:nvSpPr>
          <p:cNvPr id="91" name="Arrow: Right 90">
            <a:extLst>
              <a:ext uri="{FF2B5EF4-FFF2-40B4-BE49-F238E27FC236}">
                <a16:creationId xmlns:a16="http://schemas.microsoft.com/office/drawing/2014/main" id="{690AE91E-1B53-44FB-A6FA-9B14492F4C2F}"/>
              </a:ext>
            </a:extLst>
          </p:cNvPr>
          <p:cNvSpPr/>
          <p:nvPr/>
        </p:nvSpPr>
        <p:spPr>
          <a:xfrm flipH="1">
            <a:off x="2467175" y="3382448"/>
            <a:ext cx="628471" cy="30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2A32E3F-B83E-4AD9-8D74-6718F1DE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9" y="687105"/>
            <a:ext cx="2246709" cy="1405798"/>
          </a:xfrm>
          <a:prstGeom prst="rect">
            <a:avLst/>
          </a:prstGeom>
        </p:spPr>
      </p:pic>
      <p:sp>
        <p:nvSpPr>
          <p:cNvPr id="95" name="Arrow: Bent-Up 94">
            <a:extLst>
              <a:ext uri="{FF2B5EF4-FFF2-40B4-BE49-F238E27FC236}">
                <a16:creationId xmlns:a16="http://schemas.microsoft.com/office/drawing/2014/main" id="{6F4A5838-FDE7-4EDB-B76C-3BF8A09C5435}"/>
              </a:ext>
            </a:extLst>
          </p:cNvPr>
          <p:cNvSpPr/>
          <p:nvPr/>
        </p:nvSpPr>
        <p:spPr>
          <a:xfrm rot="16200000">
            <a:off x="3521129" y="1740031"/>
            <a:ext cx="640204" cy="60596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D3117B2-436F-43F4-9F25-8A054C4F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913" y="629682"/>
            <a:ext cx="1741687" cy="1463221"/>
          </a:xfrm>
          <a:prstGeom prst="rect">
            <a:avLst/>
          </a:prstGeom>
        </p:spPr>
      </p:pic>
      <p:sp>
        <p:nvSpPr>
          <p:cNvPr id="97" name="Arrow: Bent-Up 96">
            <a:extLst>
              <a:ext uri="{FF2B5EF4-FFF2-40B4-BE49-F238E27FC236}">
                <a16:creationId xmlns:a16="http://schemas.microsoft.com/office/drawing/2014/main" id="{837AAC38-E548-4DBB-94E9-E7148BEAB47E}"/>
              </a:ext>
            </a:extLst>
          </p:cNvPr>
          <p:cNvSpPr/>
          <p:nvPr/>
        </p:nvSpPr>
        <p:spPr>
          <a:xfrm rot="5400000" flipH="1">
            <a:off x="4438799" y="1719916"/>
            <a:ext cx="594148" cy="65065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2C41B790-51BD-427F-8F3F-2DD365199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55" y="2745530"/>
            <a:ext cx="1888761" cy="1590779"/>
          </a:xfrm>
          <a:prstGeom prst="rect">
            <a:avLst/>
          </a:prstGeom>
        </p:spPr>
      </p:pic>
      <p:sp>
        <p:nvSpPr>
          <p:cNvPr id="99" name="Arrow: Right 98">
            <a:extLst>
              <a:ext uri="{FF2B5EF4-FFF2-40B4-BE49-F238E27FC236}">
                <a16:creationId xmlns:a16="http://schemas.microsoft.com/office/drawing/2014/main" id="{DC098A59-DF77-4BFF-84E1-35C2F5B6C21C}"/>
              </a:ext>
            </a:extLst>
          </p:cNvPr>
          <p:cNvSpPr/>
          <p:nvPr/>
        </p:nvSpPr>
        <p:spPr>
          <a:xfrm rot="10800000" flipH="1">
            <a:off x="5885305" y="3811124"/>
            <a:ext cx="441622" cy="302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839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ưu tập 100+ hình nền powerpoint câu hỏi với nhiều thiết kế độc đáo">
            <a:extLst>
              <a:ext uri="{FF2B5EF4-FFF2-40B4-BE49-F238E27FC236}">
                <a16:creationId xmlns:a16="http://schemas.microsoft.com/office/drawing/2014/main" id="{548169F2-D368-439C-B524-7512EED5C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r="15560"/>
          <a:stretch/>
        </p:blipFill>
        <p:spPr bwMode="auto">
          <a:xfrm>
            <a:off x="3464912" y="2337446"/>
            <a:ext cx="2514819" cy="20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FA79-E608-4106-A00B-0282CB2DE00F}"/>
              </a:ext>
            </a:extLst>
          </p:cNvPr>
          <p:cNvSpPr txBox="1"/>
          <p:nvPr/>
        </p:nvSpPr>
        <p:spPr>
          <a:xfrm>
            <a:off x="795454" y="1490967"/>
            <a:ext cx="3218836" cy="1546086"/>
          </a:xfrm>
          <a:prstGeom prst="cloudCallout">
            <a:avLst>
              <a:gd name="adj1" fmla="val 35157"/>
              <a:gd name="adj2" fmla="val 57745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Còn nhiệt độ c</a:t>
            </a:r>
            <a:r>
              <a:rPr lang="vi-VN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thể khi nằm lâu thì sao ?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8E961-DF6C-4569-AC55-860DB302A1F5}"/>
              </a:ext>
            </a:extLst>
          </p:cNvPr>
          <p:cNvSpPr txBox="1"/>
          <p:nvPr/>
        </p:nvSpPr>
        <p:spPr>
          <a:xfrm>
            <a:off x="4170407" y="724288"/>
            <a:ext cx="4088929" cy="1546086"/>
          </a:xfrm>
          <a:prstGeom prst="cloudCallout">
            <a:avLst>
              <a:gd name="adj1" fmla="val -37363"/>
              <a:gd name="adj2" fmla="val 57691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 có ảnh h</a:t>
            </a:r>
            <a:r>
              <a:rPr lang="vi-VN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ởng gì đối với ng</a:t>
            </a:r>
            <a:r>
              <a:rPr lang="vi-VN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 già và trẻ em không ?</a:t>
            </a:r>
            <a:endParaRPr lang="en-US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3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0E7813-D789-46C3-969A-46E19BE02F73}"/>
              </a:ext>
            </a:extLst>
          </p:cNvPr>
          <p:cNvSpPr txBox="1"/>
          <p:nvPr/>
        </p:nvSpPr>
        <p:spPr>
          <a:xfrm>
            <a:off x="4857237" y="984993"/>
            <a:ext cx="324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 giá nhiệt độ khi nằm đối với nhóm đối tượng là trẻ em và người lớn tuổi là vô cùng cần thiết.</a:t>
            </a:r>
          </a:p>
        </p:txBody>
      </p:sp>
      <p:pic>
        <p:nvPicPr>
          <p:cNvPr id="2060" name="Picture 12" descr="Những lưu ý khi triển khai website cung cấp dịch vụ thương mại điện tử ...">
            <a:extLst>
              <a:ext uri="{FF2B5EF4-FFF2-40B4-BE49-F238E27FC236}">
                <a16:creationId xmlns:a16="http://schemas.microsoft.com/office/drawing/2014/main" id="{3412A3F6-68CE-40D0-AE2A-17A62A89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05" y="569216"/>
            <a:ext cx="3008359" cy="15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76F1A7-FCC1-4F99-AECF-06D434A3E3CD}"/>
              </a:ext>
            </a:extLst>
          </p:cNvPr>
          <p:cNvGrpSpPr/>
          <p:nvPr/>
        </p:nvGrpSpPr>
        <p:grpSpPr>
          <a:xfrm>
            <a:off x="1229101" y="2394259"/>
            <a:ext cx="6764836" cy="2180025"/>
            <a:chOff x="1229101" y="2394259"/>
            <a:chExt cx="6764836" cy="2180025"/>
          </a:xfrm>
        </p:grpSpPr>
        <p:pic>
          <p:nvPicPr>
            <p:cNvPr id="2050" name="Picture 2" descr="Faint white : 13 314 images, photos et images vectorielles de stock ...">
              <a:extLst>
                <a:ext uri="{FF2B5EF4-FFF2-40B4-BE49-F238E27FC236}">
                  <a16:creationId xmlns:a16="http://schemas.microsoft.com/office/drawing/2014/main" id="{8090A9DF-2496-4349-925F-F8942B5CE8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6" t="6534" r="6453" b="11237"/>
            <a:stretch/>
          </p:blipFill>
          <p:spPr bwMode="auto">
            <a:xfrm>
              <a:off x="1229101" y="2394259"/>
              <a:ext cx="3008359" cy="204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hữa bệnh tiểu đường">
              <a:extLst>
                <a:ext uri="{FF2B5EF4-FFF2-40B4-BE49-F238E27FC236}">
                  <a16:creationId xmlns:a16="http://schemas.microsoft.com/office/drawing/2014/main" id="{8716378E-E9D2-4B58-8F4A-9CD78748C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423" y="2471967"/>
              <a:ext cx="3243514" cy="189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6D36C9-948C-42DE-A21B-96E70F22948B}"/>
                </a:ext>
              </a:extLst>
            </p:cNvPr>
            <p:cNvSpPr/>
            <p:nvPr/>
          </p:nvSpPr>
          <p:spPr>
            <a:xfrm>
              <a:off x="4237460" y="4366128"/>
              <a:ext cx="619777" cy="208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82526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hững kỹ năng làm việc độc lập mà bạn nên trang bị cho mình - Notebook.vn">
            <a:extLst>
              <a:ext uri="{FF2B5EF4-FFF2-40B4-BE49-F238E27FC236}">
                <a16:creationId xmlns:a16="http://schemas.microsoft.com/office/drawing/2014/main" id="{D4432B7B-6529-437C-952C-8A6A54AA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30" y="1054397"/>
            <a:ext cx="3533890" cy="331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79EEB9-2906-4406-BDC8-4D8C5BFEBE54}"/>
              </a:ext>
            </a:extLst>
          </p:cNvPr>
          <p:cNvSpPr/>
          <p:nvPr/>
        </p:nvSpPr>
        <p:spPr>
          <a:xfrm>
            <a:off x="5819079" y="2412952"/>
            <a:ext cx="1843668" cy="959005"/>
          </a:xfrm>
          <a:prstGeom prst="wedgeRoundRectCallout">
            <a:avLst>
              <a:gd name="adj1" fmla="val -92423"/>
              <a:gd name="adj2" fmla="val -2763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Gối nằm đo nhiệt độ c</a:t>
            </a:r>
            <a:r>
              <a:rPr lang="vi-VN">
                <a:solidFill>
                  <a:schemeClr val="tx1"/>
                </a:solidFill>
              </a:rPr>
              <a:t>ơ</a:t>
            </a:r>
            <a:r>
              <a:rPr lang="en-US">
                <a:solidFill>
                  <a:schemeClr val="tx1"/>
                </a:solidFill>
              </a:rPr>
              <a:t> thể.</a:t>
            </a:r>
            <a:endParaRPr lang="vi-VN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43F9C2F-DEE2-497A-8FE0-F9F1B2D89066}"/>
              </a:ext>
            </a:extLst>
          </p:cNvPr>
          <p:cNvSpPr/>
          <p:nvPr/>
        </p:nvSpPr>
        <p:spPr>
          <a:xfrm>
            <a:off x="5819079" y="1054397"/>
            <a:ext cx="1843668" cy="959005"/>
          </a:xfrm>
          <a:prstGeom prst="wedgeRoundRectCallout">
            <a:avLst>
              <a:gd name="adj1" fmla="val -92020"/>
              <a:gd name="adj2" fmla="val 8554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Gối ngồi giám sát thời gian ngồi.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16474-0AEC-4DE9-A525-84A26B99552C}"/>
              </a:ext>
            </a:extLst>
          </p:cNvPr>
          <p:cNvSpPr txBox="1"/>
          <p:nvPr/>
        </p:nvSpPr>
        <p:spPr>
          <a:xfrm>
            <a:off x="1340528" y="319669"/>
            <a:ext cx="34321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/>
              <a:t>Đề xuất Đề tài</a:t>
            </a:r>
            <a:endParaRPr lang="vi-VN" sz="3500" b="1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4A9AA0E-865C-46D9-8AF4-C75B5074230F}"/>
              </a:ext>
            </a:extLst>
          </p:cNvPr>
          <p:cNvSpPr/>
          <p:nvPr/>
        </p:nvSpPr>
        <p:spPr>
          <a:xfrm>
            <a:off x="5819079" y="3609600"/>
            <a:ext cx="1843668" cy="959005"/>
          </a:xfrm>
          <a:prstGeom prst="wedgeRoundRectCallout">
            <a:avLst>
              <a:gd name="adj1" fmla="val -90810"/>
              <a:gd name="adj2" fmla="val -6096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Sử dụng cảm biến và vi điều khiển.</a:t>
            </a:r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6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DAD7C4A-D208-4104-830D-7A3A7876B9A5}"/>
              </a:ext>
            </a:extLst>
          </p:cNvPr>
          <p:cNvGrpSpPr/>
          <p:nvPr/>
        </p:nvGrpSpPr>
        <p:grpSpPr>
          <a:xfrm>
            <a:off x="1053417" y="2216804"/>
            <a:ext cx="1911670" cy="1089341"/>
            <a:chOff x="2478327" y="1411539"/>
            <a:chExt cx="1911670" cy="10893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49EB58-8934-A45E-CA7D-B7C982D526E7}"/>
                </a:ext>
              </a:extLst>
            </p:cNvPr>
            <p:cNvSpPr txBox="1"/>
            <p:nvPr/>
          </p:nvSpPr>
          <p:spPr>
            <a:xfrm>
              <a:off x="2478327" y="1833453"/>
              <a:ext cx="1911670" cy="667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vi-VN" sz="1200" b="1" kern="10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Lưu </a:t>
              </a:r>
              <a:r>
                <a:rPr lang="vi-VN" sz="1200" b="1" kern="100" dirty="0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trữ thời gian đã ngồi lên google sheets để truy cập lại.</a:t>
              </a:r>
              <a:endParaRPr lang="en-US" sz="1200" b="1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4" name="Google Shape;15226;p81">
              <a:extLst>
                <a:ext uri="{FF2B5EF4-FFF2-40B4-BE49-F238E27FC236}">
                  <a16:creationId xmlns:a16="http://schemas.microsoft.com/office/drawing/2014/main" id="{1E331569-27E9-4EC4-8814-18DCB1C1C1B2}"/>
                </a:ext>
              </a:extLst>
            </p:cNvPr>
            <p:cNvGrpSpPr/>
            <p:nvPr/>
          </p:nvGrpSpPr>
          <p:grpSpPr>
            <a:xfrm>
              <a:off x="3168697" y="1411539"/>
              <a:ext cx="420796" cy="421914"/>
              <a:chOff x="-2060175" y="2768875"/>
              <a:chExt cx="291450" cy="292225"/>
            </a:xfrm>
          </p:grpSpPr>
          <p:sp>
            <p:nvSpPr>
              <p:cNvPr id="25" name="Google Shape;15227;p81">
                <a:extLst>
                  <a:ext uri="{FF2B5EF4-FFF2-40B4-BE49-F238E27FC236}">
                    <a16:creationId xmlns:a16="http://schemas.microsoft.com/office/drawing/2014/main" id="{C711ACBF-A95F-4DBB-AAEB-62B17B8A3EDB}"/>
                  </a:ext>
                </a:extLst>
              </p:cNvPr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Google Shape;15228;p81">
                <a:extLst>
                  <a:ext uri="{FF2B5EF4-FFF2-40B4-BE49-F238E27FC236}">
                    <a16:creationId xmlns:a16="http://schemas.microsoft.com/office/drawing/2014/main" id="{0FF74398-99B8-43FB-830A-18DDFCF94C73}"/>
                  </a:ext>
                </a:extLst>
              </p:cNvPr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380" extrusionOk="0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64F7D8-DC35-4409-A09A-3FC8F881CC94}"/>
              </a:ext>
            </a:extLst>
          </p:cNvPr>
          <p:cNvGrpSpPr/>
          <p:nvPr/>
        </p:nvGrpSpPr>
        <p:grpSpPr>
          <a:xfrm>
            <a:off x="2486991" y="937736"/>
            <a:ext cx="1748247" cy="1118897"/>
            <a:chOff x="2381185" y="3287443"/>
            <a:chExt cx="1748247" cy="1118897"/>
          </a:xfrm>
        </p:grpSpPr>
        <p:grpSp>
          <p:nvGrpSpPr>
            <p:cNvPr id="6" name="Google Shape;13710;p76">
              <a:extLst>
                <a:ext uri="{FF2B5EF4-FFF2-40B4-BE49-F238E27FC236}">
                  <a16:creationId xmlns:a16="http://schemas.microsoft.com/office/drawing/2014/main" id="{E7CF418C-1B72-4ABF-9DE9-8215E503FB83}"/>
                </a:ext>
              </a:extLst>
            </p:cNvPr>
            <p:cNvGrpSpPr/>
            <p:nvPr/>
          </p:nvGrpSpPr>
          <p:grpSpPr>
            <a:xfrm>
              <a:off x="3066926" y="3287443"/>
              <a:ext cx="356020" cy="230770"/>
              <a:chOff x="-27728850" y="2382950"/>
              <a:chExt cx="297750" cy="193000"/>
            </a:xfrm>
          </p:grpSpPr>
          <p:sp>
            <p:nvSpPr>
              <p:cNvPr id="7" name="Google Shape;13711;p76">
                <a:extLst>
                  <a:ext uri="{FF2B5EF4-FFF2-40B4-BE49-F238E27FC236}">
                    <a16:creationId xmlns:a16="http://schemas.microsoft.com/office/drawing/2014/main" id="{9E1AD35B-4032-43D4-8992-D3AF657FCED8}"/>
                  </a:ext>
                </a:extLst>
              </p:cNvPr>
              <p:cNvSpPr/>
              <p:nvPr/>
            </p:nvSpPr>
            <p:spPr>
              <a:xfrm>
                <a:off x="-27606750" y="2453825"/>
                <a:ext cx="3545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9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cubicBezTo>
                      <a:pt x="0" y="1103"/>
                      <a:pt x="315" y="1419"/>
                      <a:pt x="725" y="1419"/>
                    </a:cubicBezTo>
                    <a:cubicBezTo>
                      <a:pt x="1103" y="1419"/>
                      <a:pt x="1418" y="1103"/>
                      <a:pt x="1418" y="694"/>
                    </a:cubicBez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Google Shape;13712;p76">
                <a:extLst>
                  <a:ext uri="{FF2B5EF4-FFF2-40B4-BE49-F238E27FC236}">
                    <a16:creationId xmlns:a16="http://schemas.microsoft.com/office/drawing/2014/main" id="{2FEF6377-5825-4EA8-B870-E9E141BD199D}"/>
                  </a:ext>
                </a:extLst>
              </p:cNvPr>
              <p:cNvSpPr/>
              <p:nvPr/>
            </p:nvSpPr>
            <p:spPr>
              <a:xfrm>
                <a:off x="-27728850" y="2382950"/>
                <a:ext cx="29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720" extrusionOk="0">
                    <a:moveTo>
                      <a:pt x="5955" y="756"/>
                    </a:moveTo>
                    <a:cubicBezTo>
                      <a:pt x="7405" y="756"/>
                      <a:pt x="8791" y="1670"/>
                      <a:pt x="9673" y="2426"/>
                    </a:cubicBezTo>
                    <a:cubicBezTo>
                      <a:pt x="10335" y="3025"/>
                      <a:pt x="10839" y="3592"/>
                      <a:pt x="11091" y="3938"/>
                    </a:cubicBezTo>
                    <a:cubicBezTo>
                      <a:pt x="10524" y="4632"/>
                      <a:pt x="8413" y="7026"/>
                      <a:pt x="5955" y="7026"/>
                    </a:cubicBezTo>
                    <a:cubicBezTo>
                      <a:pt x="4506" y="7026"/>
                      <a:pt x="3120" y="6144"/>
                      <a:pt x="2269" y="5388"/>
                    </a:cubicBezTo>
                    <a:cubicBezTo>
                      <a:pt x="1576" y="4789"/>
                      <a:pt x="1072" y="4190"/>
                      <a:pt x="852" y="3875"/>
                    </a:cubicBezTo>
                    <a:cubicBezTo>
                      <a:pt x="1419" y="3182"/>
                      <a:pt x="3529" y="788"/>
                      <a:pt x="5955" y="756"/>
                    </a:cubicBezTo>
                    <a:close/>
                    <a:moveTo>
                      <a:pt x="5955" y="0"/>
                    </a:moveTo>
                    <a:cubicBezTo>
                      <a:pt x="5199" y="0"/>
                      <a:pt x="4412" y="189"/>
                      <a:pt x="3624" y="567"/>
                    </a:cubicBezTo>
                    <a:cubicBezTo>
                      <a:pt x="2994" y="882"/>
                      <a:pt x="2364" y="1324"/>
                      <a:pt x="1797" y="1828"/>
                    </a:cubicBezTo>
                    <a:cubicBezTo>
                      <a:pt x="757" y="2741"/>
                      <a:pt x="127" y="3623"/>
                      <a:pt x="95" y="3655"/>
                    </a:cubicBezTo>
                    <a:cubicBezTo>
                      <a:pt x="1" y="3781"/>
                      <a:pt x="1" y="3938"/>
                      <a:pt x="95" y="4033"/>
                    </a:cubicBezTo>
                    <a:cubicBezTo>
                      <a:pt x="127" y="4096"/>
                      <a:pt x="757" y="4978"/>
                      <a:pt x="1797" y="5860"/>
                    </a:cubicBezTo>
                    <a:cubicBezTo>
                      <a:pt x="2427" y="6396"/>
                      <a:pt x="2994" y="6805"/>
                      <a:pt x="3624" y="7120"/>
                    </a:cubicBezTo>
                    <a:cubicBezTo>
                      <a:pt x="4412" y="7499"/>
                      <a:pt x="5199" y="7719"/>
                      <a:pt x="5955" y="7719"/>
                    </a:cubicBezTo>
                    <a:cubicBezTo>
                      <a:pt x="6711" y="7719"/>
                      <a:pt x="7499" y="7499"/>
                      <a:pt x="8287" y="7120"/>
                    </a:cubicBezTo>
                    <a:cubicBezTo>
                      <a:pt x="8917" y="6805"/>
                      <a:pt x="9547" y="6364"/>
                      <a:pt x="10145" y="5860"/>
                    </a:cubicBezTo>
                    <a:cubicBezTo>
                      <a:pt x="11154" y="4947"/>
                      <a:pt x="11784" y="4096"/>
                      <a:pt x="11815" y="4033"/>
                    </a:cubicBezTo>
                    <a:cubicBezTo>
                      <a:pt x="11910" y="3938"/>
                      <a:pt x="11910" y="3781"/>
                      <a:pt x="11815" y="3655"/>
                    </a:cubicBezTo>
                    <a:cubicBezTo>
                      <a:pt x="11784" y="3623"/>
                      <a:pt x="11154" y="2710"/>
                      <a:pt x="10145" y="1828"/>
                    </a:cubicBezTo>
                    <a:cubicBezTo>
                      <a:pt x="9515" y="1292"/>
                      <a:pt x="8917" y="882"/>
                      <a:pt x="8287" y="567"/>
                    </a:cubicBezTo>
                    <a:cubicBezTo>
                      <a:pt x="7499" y="189"/>
                      <a:pt x="6711" y="0"/>
                      <a:pt x="595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" name="Google Shape;13713;p76">
                <a:extLst>
                  <a:ext uri="{FF2B5EF4-FFF2-40B4-BE49-F238E27FC236}">
                    <a16:creationId xmlns:a16="http://schemas.microsoft.com/office/drawing/2014/main" id="{0E10406A-291B-4C49-9FB4-D0D011B1ECA3}"/>
                  </a:ext>
                </a:extLst>
              </p:cNvPr>
              <p:cNvSpPr/>
              <p:nvPr/>
            </p:nvSpPr>
            <p:spPr>
              <a:xfrm>
                <a:off x="-27640625" y="2419175"/>
                <a:ext cx="1221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884" extrusionOk="0">
                    <a:moveTo>
                      <a:pt x="2426" y="694"/>
                    </a:moveTo>
                    <a:cubicBezTo>
                      <a:pt x="3403" y="694"/>
                      <a:pt x="4159" y="1481"/>
                      <a:pt x="4159" y="2426"/>
                    </a:cubicBezTo>
                    <a:cubicBezTo>
                      <a:pt x="4159" y="3372"/>
                      <a:pt x="3371" y="4159"/>
                      <a:pt x="2426" y="4159"/>
                    </a:cubicBezTo>
                    <a:cubicBezTo>
                      <a:pt x="1481" y="4159"/>
                      <a:pt x="694" y="3372"/>
                      <a:pt x="694" y="2426"/>
                    </a:cubicBezTo>
                    <a:cubicBezTo>
                      <a:pt x="694" y="1481"/>
                      <a:pt x="1481" y="694"/>
                      <a:pt x="2426" y="694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3"/>
                      <a:pt x="0" y="2426"/>
                    </a:cubicBezTo>
                    <a:cubicBezTo>
                      <a:pt x="0" y="3781"/>
                      <a:pt x="1103" y="4884"/>
                      <a:pt x="2426" y="4884"/>
                    </a:cubicBezTo>
                    <a:cubicBezTo>
                      <a:pt x="3781" y="4884"/>
                      <a:pt x="4884" y="3781"/>
                      <a:pt x="4884" y="2426"/>
                    </a:cubicBezTo>
                    <a:cubicBezTo>
                      <a:pt x="4884" y="1103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F41740-A774-49DA-B80A-528A8190CBC4}"/>
                </a:ext>
              </a:extLst>
            </p:cNvPr>
            <p:cNvSpPr txBox="1"/>
            <p:nvPr/>
          </p:nvSpPr>
          <p:spPr>
            <a:xfrm>
              <a:off x="2381185" y="3575343"/>
              <a:ext cx="1748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kern="1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 hiện có người ngồi lên gối thông qua giao diện website.</a:t>
              </a:r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4EC1C4-4F84-4A2F-953C-0EA298D25CFB}"/>
              </a:ext>
            </a:extLst>
          </p:cNvPr>
          <p:cNvGrpSpPr/>
          <p:nvPr/>
        </p:nvGrpSpPr>
        <p:grpSpPr>
          <a:xfrm>
            <a:off x="5077855" y="1021192"/>
            <a:ext cx="1888697" cy="980310"/>
            <a:chOff x="5882934" y="149029"/>
            <a:chExt cx="1888697" cy="980310"/>
          </a:xfrm>
        </p:grpSpPr>
        <p:grpSp>
          <p:nvGrpSpPr>
            <p:cNvPr id="10" name="Google Shape;13248;p75">
              <a:extLst>
                <a:ext uri="{FF2B5EF4-FFF2-40B4-BE49-F238E27FC236}">
                  <a16:creationId xmlns:a16="http://schemas.microsoft.com/office/drawing/2014/main" id="{2FF11CCB-1FE2-45A1-A13F-982FE78E3E14}"/>
                </a:ext>
              </a:extLst>
            </p:cNvPr>
            <p:cNvGrpSpPr/>
            <p:nvPr/>
          </p:nvGrpSpPr>
          <p:grpSpPr>
            <a:xfrm>
              <a:off x="6686217" y="149029"/>
              <a:ext cx="343566" cy="298943"/>
              <a:chOff x="889275" y="861850"/>
              <a:chExt cx="487950" cy="424575"/>
            </a:xfrm>
          </p:grpSpPr>
          <p:sp>
            <p:nvSpPr>
              <p:cNvPr id="11" name="Google Shape;13249;p75">
                <a:extLst>
                  <a:ext uri="{FF2B5EF4-FFF2-40B4-BE49-F238E27FC236}">
                    <a16:creationId xmlns:a16="http://schemas.microsoft.com/office/drawing/2014/main" id="{67308E81-47B4-4ABE-AC03-BB1ACD4E5165}"/>
                  </a:ext>
                </a:extLst>
              </p:cNvPr>
              <p:cNvSpPr/>
              <p:nvPr/>
            </p:nvSpPr>
            <p:spPr>
              <a:xfrm>
                <a:off x="1319225" y="1031700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1"/>
                    </a:moveTo>
                    <a:cubicBezTo>
                      <a:pt x="255" y="1"/>
                      <a:pt x="1" y="251"/>
                      <a:pt x="1" y="565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5"/>
                    </a:cubicBezTo>
                    <a:cubicBezTo>
                      <a:pt x="2265" y="251"/>
                      <a:pt x="2012" y="1"/>
                      <a:pt x="17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Google Shape;13250;p75">
                <a:extLst>
                  <a:ext uri="{FF2B5EF4-FFF2-40B4-BE49-F238E27FC236}">
                    <a16:creationId xmlns:a16="http://schemas.microsoft.com/office/drawing/2014/main" id="{6E5C48AB-3336-4BA0-8BA7-38FDCD01CF2C}"/>
                  </a:ext>
                </a:extLst>
              </p:cNvPr>
              <p:cNvSpPr/>
              <p:nvPr/>
            </p:nvSpPr>
            <p:spPr>
              <a:xfrm>
                <a:off x="1314475" y="946725"/>
                <a:ext cx="62750" cy="56700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268" extrusionOk="0">
                    <a:moveTo>
                      <a:pt x="1889" y="0"/>
                    </a:moveTo>
                    <a:cubicBezTo>
                      <a:pt x="1744" y="0"/>
                      <a:pt x="1599" y="55"/>
                      <a:pt x="1489" y="166"/>
                    </a:cubicBezTo>
                    <a:lnTo>
                      <a:pt x="357" y="1298"/>
                    </a:lnTo>
                    <a:cubicBezTo>
                      <a:pt x="1" y="1657"/>
                      <a:pt x="251" y="2267"/>
                      <a:pt x="759" y="2267"/>
                    </a:cubicBezTo>
                    <a:cubicBezTo>
                      <a:pt x="906" y="2267"/>
                      <a:pt x="1051" y="2207"/>
                      <a:pt x="1157" y="2101"/>
                    </a:cubicBezTo>
                    <a:lnTo>
                      <a:pt x="2289" y="969"/>
                    </a:lnTo>
                    <a:cubicBezTo>
                      <a:pt x="2510" y="745"/>
                      <a:pt x="2510" y="389"/>
                      <a:pt x="2289" y="166"/>
                    </a:cubicBezTo>
                    <a:cubicBezTo>
                      <a:pt x="2179" y="55"/>
                      <a:pt x="2034" y="0"/>
                      <a:pt x="18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3" name="Google Shape;13251;p75">
                <a:extLst>
                  <a:ext uri="{FF2B5EF4-FFF2-40B4-BE49-F238E27FC236}">
                    <a16:creationId xmlns:a16="http://schemas.microsoft.com/office/drawing/2014/main" id="{F96E5F46-4FD2-47D4-A14F-FF793543F70C}"/>
                  </a:ext>
                </a:extLst>
              </p:cNvPr>
              <p:cNvSpPr/>
              <p:nvPr/>
            </p:nvSpPr>
            <p:spPr>
              <a:xfrm>
                <a:off x="1317875" y="1088250"/>
                <a:ext cx="59350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267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1" y="166"/>
                    </a:cubicBezTo>
                    <a:cubicBezTo>
                      <a:pt x="1" y="390"/>
                      <a:pt x="1" y="746"/>
                      <a:pt x="221" y="969"/>
                    </a:cubicBezTo>
                    <a:lnTo>
                      <a:pt x="1353" y="2102"/>
                    </a:lnTo>
                    <a:cubicBezTo>
                      <a:pt x="1463" y="2212"/>
                      <a:pt x="1608" y="2267"/>
                      <a:pt x="1753" y="2267"/>
                    </a:cubicBezTo>
                    <a:cubicBezTo>
                      <a:pt x="1898" y="2267"/>
                      <a:pt x="2043" y="2212"/>
                      <a:pt x="2153" y="2102"/>
                    </a:cubicBezTo>
                    <a:cubicBezTo>
                      <a:pt x="2374" y="1878"/>
                      <a:pt x="2374" y="1522"/>
                      <a:pt x="2153" y="1298"/>
                    </a:cubicBezTo>
                    <a:lnTo>
                      <a:pt x="1021" y="166"/>
                    </a:lnTo>
                    <a:cubicBezTo>
                      <a:pt x="911" y="56"/>
                      <a:pt x="766" y="1"/>
                      <a:pt x="6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Google Shape;13252;p75">
                <a:extLst>
                  <a:ext uri="{FF2B5EF4-FFF2-40B4-BE49-F238E27FC236}">
                    <a16:creationId xmlns:a16="http://schemas.microsoft.com/office/drawing/2014/main" id="{366D69EA-66AD-4305-A475-4100B88AC2EE}"/>
                  </a:ext>
                </a:extLst>
              </p:cNvPr>
              <p:cNvSpPr/>
              <p:nvPr/>
            </p:nvSpPr>
            <p:spPr>
              <a:xfrm>
                <a:off x="889275" y="861850"/>
                <a:ext cx="400700" cy="424575"/>
              </a:xfrm>
              <a:custGeom>
                <a:avLst/>
                <a:gdLst/>
                <a:ahLst/>
                <a:cxnLst/>
                <a:rect l="l" t="t" r="r" b="b"/>
                <a:pathLst>
                  <a:path w="16028" h="16983" extrusionOk="0">
                    <a:moveTo>
                      <a:pt x="4668" y="4530"/>
                    </a:moveTo>
                    <a:lnTo>
                      <a:pt x="4668" y="10191"/>
                    </a:lnTo>
                    <a:lnTo>
                      <a:pt x="4104" y="10191"/>
                    </a:lnTo>
                    <a:cubicBezTo>
                      <a:pt x="2539" y="10191"/>
                      <a:pt x="1271" y="8923"/>
                      <a:pt x="1271" y="7359"/>
                    </a:cubicBezTo>
                    <a:cubicBezTo>
                      <a:pt x="1271" y="5795"/>
                      <a:pt x="2539" y="4530"/>
                      <a:pt x="4104" y="4530"/>
                    </a:cubicBezTo>
                    <a:close/>
                    <a:moveTo>
                      <a:pt x="6972" y="4530"/>
                    </a:moveTo>
                    <a:lnTo>
                      <a:pt x="6972" y="10191"/>
                    </a:lnTo>
                    <a:lnTo>
                      <a:pt x="5800" y="10191"/>
                    </a:lnTo>
                    <a:lnTo>
                      <a:pt x="5800" y="4530"/>
                    </a:lnTo>
                    <a:close/>
                    <a:moveTo>
                      <a:pt x="12633" y="1565"/>
                    </a:moveTo>
                    <a:lnTo>
                      <a:pt x="12633" y="13153"/>
                    </a:lnTo>
                    <a:lnTo>
                      <a:pt x="8104" y="10436"/>
                    </a:lnTo>
                    <a:lnTo>
                      <a:pt x="8104" y="4282"/>
                    </a:lnTo>
                    <a:lnTo>
                      <a:pt x="12633" y="1565"/>
                    </a:lnTo>
                    <a:close/>
                    <a:moveTo>
                      <a:pt x="14330" y="1133"/>
                    </a:moveTo>
                    <a:cubicBezTo>
                      <a:pt x="14644" y="1133"/>
                      <a:pt x="14898" y="1384"/>
                      <a:pt x="14898" y="1698"/>
                    </a:cubicBezTo>
                    <a:lnTo>
                      <a:pt x="14898" y="13021"/>
                    </a:lnTo>
                    <a:cubicBezTo>
                      <a:pt x="14898" y="13335"/>
                      <a:pt x="14644" y="13588"/>
                      <a:pt x="14330" y="13588"/>
                    </a:cubicBezTo>
                    <a:lnTo>
                      <a:pt x="13766" y="13588"/>
                    </a:lnTo>
                    <a:lnTo>
                      <a:pt x="13766" y="1133"/>
                    </a:lnTo>
                    <a:close/>
                    <a:moveTo>
                      <a:pt x="5800" y="11324"/>
                    </a:moveTo>
                    <a:lnTo>
                      <a:pt x="5800" y="15285"/>
                    </a:lnTo>
                    <a:cubicBezTo>
                      <a:pt x="5800" y="15599"/>
                      <a:pt x="5547" y="15850"/>
                      <a:pt x="5236" y="15850"/>
                    </a:cubicBezTo>
                    <a:cubicBezTo>
                      <a:pt x="4922" y="15850"/>
                      <a:pt x="4668" y="15599"/>
                      <a:pt x="4668" y="15285"/>
                    </a:cubicBezTo>
                    <a:lnTo>
                      <a:pt x="4668" y="11324"/>
                    </a:lnTo>
                    <a:close/>
                    <a:moveTo>
                      <a:pt x="13132" y="1"/>
                    </a:moveTo>
                    <a:lnTo>
                      <a:pt x="13098" y="7"/>
                    </a:lnTo>
                    <a:lnTo>
                      <a:pt x="13074" y="10"/>
                    </a:lnTo>
                    <a:cubicBezTo>
                      <a:pt x="13065" y="10"/>
                      <a:pt x="13056" y="16"/>
                      <a:pt x="13047" y="19"/>
                    </a:cubicBezTo>
                    <a:cubicBezTo>
                      <a:pt x="13038" y="22"/>
                      <a:pt x="13029" y="22"/>
                      <a:pt x="13020" y="25"/>
                    </a:cubicBezTo>
                    <a:lnTo>
                      <a:pt x="12996" y="34"/>
                    </a:lnTo>
                    <a:lnTo>
                      <a:pt x="12966" y="46"/>
                    </a:lnTo>
                    <a:lnTo>
                      <a:pt x="12947" y="58"/>
                    </a:lnTo>
                    <a:cubicBezTo>
                      <a:pt x="12935" y="61"/>
                      <a:pt x="12926" y="67"/>
                      <a:pt x="12917" y="73"/>
                    </a:cubicBezTo>
                    <a:lnTo>
                      <a:pt x="12908" y="79"/>
                    </a:lnTo>
                    <a:lnTo>
                      <a:pt x="7380" y="3398"/>
                    </a:lnTo>
                    <a:lnTo>
                      <a:pt x="4104" y="3398"/>
                    </a:lnTo>
                    <a:cubicBezTo>
                      <a:pt x="2023" y="3398"/>
                      <a:pt x="299" y="5001"/>
                      <a:pt x="151" y="7075"/>
                    </a:cubicBezTo>
                    <a:cubicBezTo>
                      <a:pt x="0" y="9150"/>
                      <a:pt x="1480" y="10986"/>
                      <a:pt x="3536" y="11281"/>
                    </a:cubicBezTo>
                    <a:lnTo>
                      <a:pt x="3536" y="15285"/>
                    </a:lnTo>
                    <a:cubicBezTo>
                      <a:pt x="3536" y="16224"/>
                      <a:pt x="4297" y="16982"/>
                      <a:pt x="5236" y="16982"/>
                    </a:cubicBezTo>
                    <a:cubicBezTo>
                      <a:pt x="6172" y="16982"/>
                      <a:pt x="6933" y="16224"/>
                      <a:pt x="6933" y="15285"/>
                    </a:cubicBezTo>
                    <a:lnTo>
                      <a:pt x="6933" y="11324"/>
                    </a:lnTo>
                    <a:lnTo>
                      <a:pt x="7380" y="11324"/>
                    </a:lnTo>
                    <a:lnTo>
                      <a:pt x="12908" y="14639"/>
                    </a:lnTo>
                    <a:cubicBezTo>
                      <a:pt x="12911" y="14642"/>
                      <a:pt x="12914" y="14642"/>
                      <a:pt x="12920" y="14645"/>
                    </a:cubicBezTo>
                    <a:lnTo>
                      <a:pt x="12935" y="14654"/>
                    </a:lnTo>
                    <a:cubicBezTo>
                      <a:pt x="12947" y="14660"/>
                      <a:pt x="12963" y="14666"/>
                      <a:pt x="12975" y="14672"/>
                    </a:cubicBezTo>
                    <a:lnTo>
                      <a:pt x="12984" y="14675"/>
                    </a:lnTo>
                    <a:cubicBezTo>
                      <a:pt x="12996" y="14681"/>
                      <a:pt x="13011" y="14687"/>
                      <a:pt x="13023" y="14690"/>
                    </a:cubicBezTo>
                    <a:lnTo>
                      <a:pt x="13038" y="14696"/>
                    </a:lnTo>
                    <a:cubicBezTo>
                      <a:pt x="13053" y="14699"/>
                      <a:pt x="13068" y="14702"/>
                      <a:pt x="13083" y="14708"/>
                    </a:cubicBezTo>
                    <a:cubicBezTo>
                      <a:pt x="13101" y="14712"/>
                      <a:pt x="13117" y="14715"/>
                      <a:pt x="13135" y="14715"/>
                    </a:cubicBezTo>
                    <a:lnTo>
                      <a:pt x="13144" y="14715"/>
                    </a:lnTo>
                    <a:cubicBezTo>
                      <a:pt x="13162" y="14715"/>
                      <a:pt x="13180" y="14718"/>
                      <a:pt x="13198" y="14718"/>
                    </a:cubicBezTo>
                    <a:lnTo>
                      <a:pt x="14330" y="14718"/>
                    </a:lnTo>
                    <a:cubicBezTo>
                      <a:pt x="15266" y="14718"/>
                      <a:pt x="16027" y="13957"/>
                      <a:pt x="16027" y="13021"/>
                    </a:cubicBezTo>
                    <a:lnTo>
                      <a:pt x="16027" y="1698"/>
                    </a:lnTo>
                    <a:cubicBezTo>
                      <a:pt x="16027" y="759"/>
                      <a:pt x="15266" y="1"/>
                      <a:pt x="143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880451-6851-4837-A2A1-446BE5EB431C}"/>
                </a:ext>
              </a:extLst>
            </p:cNvPr>
            <p:cNvSpPr txBox="1"/>
            <p:nvPr/>
          </p:nvSpPr>
          <p:spPr>
            <a:xfrm>
              <a:off x="5882934" y="483008"/>
              <a:ext cx="1888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kern="1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Cảnh báo khi người dùng ngồi quá thời gian đã cài đặt trước.</a:t>
              </a:r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082AB2-5FA6-4AD9-855B-87D59FE4C7B8}"/>
              </a:ext>
            </a:extLst>
          </p:cNvPr>
          <p:cNvGrpSpPr/>
          <p:nvPr/>
        </p:nvGrpSpPr>
        <p:grpSpPr>
          <a:xfrm>
            <a:off x="6421030" y="2341909"/>
            <a:ext cx="1636182" cy="1017339"/>
            <a:chOff x="6382271" y="1415480"/>
            <a:chExt cx="1494264" cy="1017339"/>
          </a:xfrm>
        </p:grpSpPr>
        <p:grpSp>
          <p:nvGrpSpPr>
            <p:cNvPr id="19" name="Google Shape;13515;p76">
              <a:extLst>
                <a:ext uri="{FF2B5EF4-FFF2-40B4-BE49-F238E27FC236}">
                  <a16:creationId xmlns:a16="http://schemas.microsoft.com/office/drawing/2014/main" id="{F5788AB4-AF80-4BCD-BAF9-3BFA13800743}"/>
                </a:ext>
              </a:extLst>
            </p:cNvPr>
            <p:cNvGrpSpPr/>
            <p:nvPr/>
          </p:nvGrpSpPr>
          <p:grpSpPr>
            <a:xfrm>
              <a:off x="6940224" y="1415480"/>
              <a:ext cx="396931" cy="373147"/>
              <a:chOff x="-42804750" y="1949600"/>
              <a:chExt cx="337125" cy="316925"/>
            </a:xfrm>
          </p:grpSpPr>
          <p:sp>
            <p:nvSpPr>
              <p:cNvPr id="20" name="Google Shape;13516;p76">
                <a:extLst>
                  <a:ext uri="{FF2B5EF4-FFF2-40B4-BE49-F238E27FC236}">
                    <a16:creationId xmlns:a16="http://schemas.microsoft.com/office/drawing/2014/main" id="{D0F32026-0AB0-4CE9-AF2F-B4E8DA40FF07}"/>
                  </a:ext>
                </a:extLst>
              </p:cNvPr>
              <p:cNvSpPr/>
              <p:nvPr/>
            </p:nvSpPr>
            <p:spPr>
              <a:xfrm>
                <a:off x="-42731500" y="2013125"/>
                <a:ext cx="189825" cy="189900"/>
              </a:xfrm>
              <a:custGeom>
                <a:avLst/>
                <a:gdLst/>
                <a:ahLst/>
                <a:cxnLst/>
                <a:rect l="l" t="t" r="r" b="b"/>
                <a:pathLst>
                  <a:path w="7593" h="7596" extrusionOk="0">
                    <a:moveTo>
                      <a:pt x="3781" y="805"/>
                    </a:moveTo>
                    <a:cubicBezTo>
                      <a:pt x="5419" y="805"/>
                      <a:pt x="6742" y="2128"/>
                      <a:pt x="6742" y="3767"/>
                    </a:cubicBezTo>
                    <a:cubicBezTo>
                      <a:pt x="6774" y="5405"/>
                      <a:pt x="5419" y="6760"/>
                      <a:pt x="3781" y="6760"/>
                    </a:cubicBezTo>
                    <a:cubicBezTo>
                      <a:pt x="2426" y="6760"/>
                      <a:pt x="1292" y="5878"/>
                      <a:pt x="946" y="4649"/>
                    </a:cubicBezTo>
                    <a:cubicBezTo>
                      <a:pt x="347" y="2727"/>
                      <a:pt x="1765" y="805"/>
                      <a:pt x="3781" y="805"/>
                    </a:cubicBezTo>
                    <a:close/>
                    <a:moveTo>
                      <a:pt x="3809" y="1"/>
                    </a:moveTo>
                    <a:cubicBezTo>
                      <a:pt x="3297" y="1"/>
                      <a:pt x="2785" y="105"/>
                      <a:pt x="2300" y="301"/>
                    </a:cubicBezTo>
                    <a:cubicBezTo>
                      <a:pt x="946" y="868"/>
                      <a:pt x="0" y="2223"/>
                      <a:pt x="0" y="3798"/>
                    </a:cubicBezTo>
                    <a:cubicBezTo>
                      <a:pt x="0" y="5058"/>
                      <a:pt x="630" y="6224"/>
                      <a:pt x="1670" y="6949"/>
                    </a:cubicBezTo>
                    <a:cubicBezTo>
                      <a:pt x="2333" y="7390"/>
                      <a:pt x="3060" y="7596"/>
                      <a:pt x="3776" y="7596"/>
                    </a:cubicBezTo>
                    <a:cubicBezTo>
                      <a:pt x="4286" y="7596"/>
                      <a:pt x="4790" y="7492"/>
                      <a:pt x="5262" y="7295"/>
                    </a:cubicBezTo>
                    <a:cubicBezTo>
                      <a:pt x="6648" y="6697"/>
                      <a:pt x="7593" y="5373"/>
                      <a:pt x="7593" y="3798"/>
                    </a:cubicBezTo>
                    <a:cubicBezTo>
                      <a:pt x="7593" y="2506"/>
                      <a:pt x="6931" y="1341"/>
                      <a:pt x="5892" y="648"/>
                    </a:cubicBezTo>
                    <a:cubicBezTo>
                      <a:pt x="5248" y="206"/>
                      <a:pt x="4528" y="1"/>
                      <a:pt x="38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Google Shape;13517;p76">
                <a:extLst>
                  <a:ext uri="{FF2B5EF4-FFF2-40B4-BE49-F238E27FC236}">
                    <a16:creationId xmlns:a16="http://schemas.microsoft.com/office/drawing/2014/main" id="{123A0BDE-2120-45EC-98BE-4956A77F75F9}"/>
                  </a:ext>
                </a:extLst>
              </p:cNvPr>
              <p:cNvSpPr/>
              <p:nvPr/>
            </p:nvSpPr>
            <p:spPr>
              <a:xfrm>
                <a:off x="-42804750" y="1949600"/>
                <a:ext cx="33712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3485" h="12677" extrusionOk="0">
                    <a:moveTo>
                      <a:pt x="3306" y="817"/>
                    </a:moveTo>
                    <a:cubicBezTo>
                      <a:pt x="3769" y="817"/>
                      <a:pt x="4233" y="967"/>
                      <a:pt x="4600" y="1267"/>
                    </a:cubicBezTo>
                    <a:cubicBezTo>
                      <a:pt x="3277" y="1802"/>
                      <a:pt x="2174" y="2905"/>
                      <a:pt x="1607" y="4260"/>
                    </a:cubicBezTo>
                    <a:cubicBezTo>
                      <a:pt x="914" y="3283"/>
                      <a:pt x="1072" y="1897"/>
                      <a:pt x="2143" y="1172"/>
                    </a:cubicBezTo>
                    <a:cubicBezTo>
                      <a:pt x="2484" y="935"/>
                      <a:pt x="2895" y="817"/>
                      <a:pt x="3306" y="817"/>
                    </a:cubicBezTo>
                    <a:close/>
                    <a:moveTo>
                      <a:pt x="10101" y="823"/>
                    </a:moveTo>
                    <a:cubicBezTo>
                      <a:pt x="10771" y="823"/>
                      <a:pt x="11436" y="1137"/>
                      <a:pt x="11846" y="1771"/>
                    </a:cubicBezTo>
                    <a:cubicBezTo>
                      <a:pt x="12382" y="2527"/>
                      <a:pt x="12319" y="3535"/>
                      <a:pt x="11783" y="4260"/>
                    </a:cubicBezTo>
                    <a:cubicBezTo>
                      <a:pt x="11248" y="2905"/>
                      <a:pt x="10177" y="1802"/>
                      <a:pt x="8790" y="1267"/>
                    </a:cubicBezTo>
                    <a:cubicBezTo>
                      <a:pt x="9176" y="971"/>
                      <a:pt x="9640" y="823"/>
                      <a:pt x="10101" y="823"/>
                    </a:cubicBezTo>
                    <a:close/>
                    <a:moveTo>
                      <a:pt x="6662" y="1686"/>
                    </a:moveTo>
                    <a:cubicBezTo>
                      <a:pt x="7287" y="1686"/>
                      <a:pt x="7908" y="1809"/>
                      <a:pt x="8475" y="2055"/>
                    </a:cubicBezTo>
                    <a:cubicBezTo>
                      <a:pt x="10177" y="2748"/>
                      <a:pt x="11311" y="4417"/>
                      <a:pt x="11311" y="6339"/>
                    </a:cubicBezTo>
                    <a:cubicBezTo>
                      <a:pt x="11374" y="8891"/>
                      <a:pt x="9263" y="10970"/>
                      <a:pt x="6711" y="10970"/>
                    </a:cubicBezTo>
                    <a:cubicBezTo>
                      <a:pt x="4159" y="10970"/>
                      <a:pt x="2048" y="8891"/>
                      <a:pt x="2017" y="6339"/>
                    </a:cubicBezTo>
                    <a:cubicBezTo>
                      <a:pt x="2017" y="4764"/>
                      <a:pt x="2804" y="3346"/>
                      <a:pt x="4065" y="2464"/>
                    </a:cubicBezTo>
                    <a:cubicBezTo>
                      <a:pt x="4846" y="1943"/>
                      <a:pt x="5759" y="1686"/>
                      <a:pt x="6662" y="1686"/>
                    </a:cubicBezTo>
                    <a:close/>
                    <a:moveTo>
                      <a:pt x="3282" y="1"/>
                    </a:moveTo>
                    <a:cubicBezTo>
                      <a:pt x="2347" y="1"/>
                      <a:pt x="1411" y="437"/>
                      <a:pt x="820" y="1298"/>
                    </a:cubicBezTo>
                    <a:cubicBezTo>
                      <a:pt x="0" y="2496"/>
                      <a:pt x="189" y="4165"/>
                      <a:pt x="1292" y="5142"/>
                    </a:cubicBezTo>
                    <a:cubicBezTo>
                      <a:pt x="820" y="7316"/>
                      <a:pt x="1702" y="9553"/>
                      <a:pt x="3497" y="10844"/>
                    </a:cubicBezTo>
                    <a:lnTo>
                      <a:pt x="2867" y="12073"/>
                    </a:lnTo>
                    <a:cubicBezTo>
                      <a:pt x="2773" y="12262"/>
                      <a:pt x="2867" y="12514"/>
                      <a:pt x="3088" y="12640"/>
                    </a:cubicBezTo>
                    <a:cubicBezTo>
                      <a:pt x="3137" y="12665"/>
                      <a:pt x="3189" y="12677"/>
                      <a:pt x="3240" y="12677"/>
                    </a:cubicBezTo>
                    <a:cubicBezTo>
                      <a:pt x="3386" y="12677"/>
                      <a:pt x="3530" y="12582"/>
                      <a:pt x="3623" y="12420"/>
                    </a:cubicBezTo>
                    <a:lnTo>
                      <a:pt x="4222" y="11254"/>
                    </a:lnTo>
                    <a:cubicBezTo>
                      <a:pt x="4994" y="11632"/>
                      <a:pt x="5821" y="11821"/>
                      <a:pt x="6648" y="11821"/>
                    </a:cubicBezTo>
                    <a:cubicBezTo>
                      <a:pt x="7475" y="11821"/>
                      <a:pt x="8302" y="11632"/>
                      <a:pt x="9074" y="11254"/>
                    </a:cubicBezTo>
                    <a:lnTo>
                      <a:pt x="9641" y="12420"/>
                    </a:lnTo>
                    <a:cubicBezTo>
                      <a:pt x="9736" y="12587"/>
                      <a:pt x="9904" y="12663"/>
                      <a:pt x="10062" y="12663"/>
                    </a:cubicBezTo>
                    <a:cubicBezTo>
                      <a:pt x="10113" y="12663"/>
                      <a:pt x="10162" y="12655"/>
                      <a:pt x="10208" y="12640"/>
                    </a:cubicBezTo>
                    <a:cubicBezTo>
                      <a:pt x="10397" y="12514"/>
                      <a:pt x="10492" y="12262"/>
                      <a:pt x="10397" y="12073"/>
                    </a:cubicBezTo>
                    <a:lnTo>
                      <a:pt x="9767" y="10844"/>
                    </a:lnTo>
                    <a:cubicBezTo>
                      <a:pt x="11594" y="9584"/>
                      <a:pt x="12476" y="7347"/>
                      <a:pt x="11972" y="5142"/>
                    </a:cubicBezTo>
                    <a:cubicBezTo>
                      <a:pt x="13485" y="3882"/>
                      <a:pt x="13359" y="1582"/>
                      <a:pt x="11752" y="511"/>
                    </a:cubicBezTo>
                    <a:cubicBezTo>
                      <a:pt x="11243" y="171"/>
                      <a:pt x="10658" y="5"/>
                      <a:pt x="10078" y="5"/>
                    </a:cubicBezTo>
                    <a:cubicBezTo>
                      <a:pt x="9258" y="5"/>
                      <a:pt x="8449" y="338"/>
                      <a:pt x="7877" y="983"/>
                    </a:cubicBezTo>
                    <a:cubicBezTo>
                      <a:pt x="7483" y="905"/>
                      <a:pt x="7081" y="865"/>
                      <a:pt x="6679" y="865"/>
                    </a:cubicBezTo>
                    <a:cubicBezTo>
                      <a:pt x="6278" y="865"/>
                      <a:pt x="5876" y="905"/>
                      <a:pt x="5482" y="983"/>
                    </a:cubicBezTo>
                    <a:cubicBezTo>
                      <a:pt x="4898" y="326"/>
                      <a:pt x="4090" y="1"/>
                      <a:pt x="32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Google Shape;13518;p76">
                <a:extLst>
                  <a:ext uri="{FF2B5EF4-FFF2-40B4-BE49-F238E27FC236}">
                    <a16:creationId xmlns:a16="http://schemas.microsoft.com/office/drawing/2014/main" id="{21E639C1-25DB-4336-8FB2-76D707E509BF}"/>
                  </a:ext>
                </a:extLst>
              </p:cNvPr>
              <p:cNvSpPr/>
              <p:nvPr/>
            </p:nvSpPr>
            <p:spPr>
              <a:xfrm>
                <a:off x="-42644075" y="2060025"/>
                <a:ext cx="591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2616" extrusionOk="0">
                    <a:moveTo>
                      <a:pt x="442" y="0"/>
                    </a:moveTo>
                    <a:cubicBezTo>
                      <a:pt x="189" y="0"/>
                      <a:pt x="0" y="189"/>
                      <a:pt x="0" y="410"/>
                    </a:cubicBezTo>
                    <a:lnTo>
                      <a:pt x="0" y="2237"/>
                    </a:lnTo>
                    <a:cubicBezTo>
                      <a:pt x="0" y="2458"/>
                      <a:pt x="189" y="2615"/>
                      <a:pt x="442" y="2615"/>
                    </a:cubicBezTo>
                    <a:lnTo>
                      <a:pt x="1922" y="2615"/>
                    </a:lnTo>
                    <a:cubicBezTo>
                      <a:pt x="2174" y="2615"/>
                      <a:pt x="2363" y="2426"/>
                      <a:pt x="2363" y="2237"/>
                    </a:cubicBezTo>
                    <a:cubicBezTo>
                      <a:pt x="2363" y="1954"/>
                      <a:pt x="2174" y="1796"/>
                      <a:pt x="1922" y="1796"/>
                    </a:cubicBezTo>
                    <a:lnTo>
                      <a:pt x="820" y="1796"/>
                    </a:lnTo>
                    <a:lnTo>
                      <a:pt x="820" y="410"/>
                    </a:lnTo>
                    <a:cubicBezTo>
                      <a:pt x="820" y="189"/>
                      <a:pt x="631" y="0"/>
                      <a:pt x="4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2D7CA7-FB94-4F55-9468-D364757FBA6C}"/>
                </a:ext>
              </a:extLst>
            </p:cNvPr>
            <p:cNvSpPr txBox="1"/>
            <p:nvPr/>
          </p:nvSpPr>
          <p:spPr>
            <a:xfrm>
              <a:off x="6382271" y="1786488"/>
              <a:ext cx="1494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kern="1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Cài đặt thời gian cảnh báo qua giao diện website.</a:t>
              </a:r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220354-5E61-4DED-BDC8-CBF91453FD98}"/>
              </a:ext>
            </a:extLst>
          </p:cNvPr>
          <p:cNvGrpSpPr/>
          <p:nvPr/>
        </p:nvGrpSpPr>
        <p:grpSpPr>
          <a:xfrm>
            <a:off x="5271073" y="3583004"/>
            <a:ext cx="1502260" cy="991142"/>
            <a:chOff x="4846780" y="3270349"/>
            <a:chExt cx="1502260" cy="991142"/>
          </a:xfrm>
        </p:grpSpPr>
        <p:grpSp>
          <p:nvGrpSpPr>
            <p:cNvPr id="15" name="Google Shape;13290;p75">
              <a:extLst>
                <a:ext uri="{FF2B5EF4-FFF2-40B4-BE49-F238E27FC236}">
                  <a16:creationId xmlns:a16="http://schemas.microsoft.com/office/drawing/2014/main" id="{09263389-F3B4-475A-A2AF-61EB2F150EAF}"/>
                </a:ext>
              </a:extLst>
            </p:cNvPr>
            <p:cNvGrpSpPr/>
            <p:nvPr/>
          </p:nvGrpSpPr>
          <p:grpSpPr>
            <a:xfrm>
              <a:off x="5427802" y="3270349"/>
              <a:ext cx="328429" cy="340168"/>
              <a:chOff x="3270474" y="1427024"/>
              <a:chExt cx="466452" cy="483125"/>
            </a:xfrm>
          </p:grpSpPr>
          <p:sp>
            <p:nvSpPr>
              <p:cNvPr id="16" name="Google Shape;13291;p75">
                <a:extLst>
                  <a:ext uri="{FF2B5EF4-FFF2-40B4-BE49-F238E27FC236}">
                    <a16:creationId xmlns:a16="http://schemas.microsoft.com/office/drawing/2014/main" id="{57BD765B-2F70-4FBF-8269-C751E5F51AE8}"/>
                  </a:ext>
                </a:extLst>
              </p:cNvPr>
              <p:cNvSpPr/>
              <p:nvPr/>
            </p:nvSpPr>
            <p:spPr>
              <a:xfrm>
                <a:off x="3270474" y="1427024"/>
                <a:ext cx="466452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8" h="19325" extrusionOk="0">
                    <a:moveTo>
                      <a:pt x="9630" y="1133"/>
                    </a:moveTo>
                    <a:cubicBezTo>
                      <a:pt x="14352" y="1133"/>
                      <a:pt x="18196" y="4943"/>
                      <a:pt x="18196" y="9626"/>
                    </a:cubicBezTo>
                    <a:cubicBezTo>
                      <a:pt x="18196" y="14349"/>
                      <a:pt x="14352" y="18193"/>
                      <a:pt x="9630" y="18193"/>
                    </a:cubicBezTo>
                    <a:cubicBezTo>
                      <a:pt x="4946" y="18193"/>
                      <a:pt x="1136" y="14349"/>
                      <a:pt x="1136" y="9626"/>
                    </a:cubicBezTo>
                    <a:cubicBezTo>
                      <a:pt x="1136" y="4943"/>
                      <a:pt x="4946" y="1133"/>
                      <a:pt x="9630" y="1133"/>
                    </a:cubicBezTo>
                    <a:close/>
                    <a:moveTo>
                      <a:pt x="9641" y="0"/>
                    </a:moveTo>
                    <a:cubicBezTo>
                      <a:pt x="9637" y="0"/>
                      <a:pt x="9633" y="0"/>
                      <a:pt x="9630" y="0"/>
                    </a:cubicBezTo>
                    <a:cubicBezTo>
                      <a:pt x="4312" y="0"/>
                      <a:pt x="4" y="4309"/>
                      <a:pt x="4" y="9626"/>
                    </a:cubicBezTo>
                    <a:cubicBezTo>
                      <a:pt x="1" y="12187"/>
                      <a:pt x="1012" y="14648"/>
                      <a:pt x="2821" y="16465"/>
                    </a:cubicBezTo>
                    <a:cubicBezTo>
                      <a:pt x="4644" y="18310"/>
                      <a:pt x="7063" y="19325"/>
                      <a:pt x="9630" y="19325"/>
                    </a:cubicBezTo>
                    <a:cubicBezTo>
                      <a:pt x="10922" y="19325"/>
                      <a:pt x="12199" y="19065"/>
                      <a:pt x="13389" y="18555"/>
                    </a:cubicBezTo>
                    <a:cubicBezTo>
                      <a:pt x="15711" y="17558"/>
                      <a:pt x="17562" y="15708"/>
                      <a:pt x="18558" y="13386"/>
                    </a:cubicBezTo>
                    <a:cubicBezTo>
                      <a:pt x="19068" y="12196"/>
                      <a:pt x="19328" y="10919"/>
                      <a:pt x="19328" y="9626"/>
                    </a:cubicBezTo>
                    <a:cubicBezTo>
                      <a:pt x="19328" y="7060"/>
                      <a:pt x="18313" y="4641"/>
                      <a:pt x="16469" y="2818"/>
                    </a:cubicBezTo>
                    <a:cubicBezTo>
                      <a:pt x="14654" y="1012"/>
                      <a:pt x="12197" y="0"/>
                      <a:pt x="96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7" name="Google Shape;13292;p75">
                <a:extLst>
                  <a:ext uri="{FF2B5EF4-FFF2-40B4-BE49-F238E27FC236}">
                    <a16:creationId xmlns:a16="http://schemas.microsoft.com/office/drawing/2014/main" id="{096DAD9E-5F08-41B7-AD21-9FDC0ECE5321}"/>
                  </a:ext>
                </a:extLst>
              </p:cNvPr>
              <p:cNvSpPr/>
              <p:nvPr/>
            </p:nvSpPr>
            <p:spPr>
              <a:xfrm>
                <a:off x="3497550" y="1596875"/>
                <a:ext cx="87650" cy="141525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61" extrusionOk="0">
                    <a:moveTo>
                      <a:pt x="2885" y="1"/>
                    </a:moveTo>
                    <a:cubicBezTo>
                      <a:pt x="2740" y="1"/>
                      <a:pt x="2595" y="56"/>
                      <a:pt x="2485" y="166"/>
                    </a:cubicBezTo>
                    <a:lnTo>
                      <a:pt x="220" y="2431"/>
                    </a:lnTo>
                    <a:cubicBezTo>
                      <a:pt x="0" y="2651"/>
                      <a:pt x="0" y="3011"/>
                      <a:pt x="220" y="3231"/>
                    </a:cubicBezTo>
                    <a:lnTo>
                      <a:pt x="2485" y="5496"/>
                    </a:lnTo>
                    <a:cubicBezTo>
                      <a:pt x="2595" y="5606"/>
                      <a:pt x="2740" y="5661"/>
                      <a:pt x="2885" y="5661"/>
                    </a:cubicBezTo>
                    <a:cubicBezTo>
                      <a:pt x="3030" y="5661"/>
                      <a:pt x="3175" y="5606"/>
                      <a:pt x="3285" y="5496"/>
                    </a:cubicBezTo>
                    <a:cubicBezTo>
                      <a:pt x="3506" y="5275"/>
                      <a:pt x="3506" y="4916"/>
                      <a:pt x="3285" y="4695"/>
                    </a:cubicBezTo>
                    <a:lnTo>
                      <a:pt x="1422" y="2832"/>
                    </a:lnTo>
                    <a:lnTo>
                      <a:pt x="3285" y="966"/>
                    </a:lnTo>
                    <a:cubicBezTo>
                      <a:pt x="3506" y="746"/>
                      <a:pt x="3506" y="387"/>
                      <a:pt x="3285" y="166"/>
                    </a:cubicBezTo>
                    <a:cubicBezTo>
                      <a:pt x="3175" y="56"/>
                      <a:pt x="3030" y="1"/>
                      <a:pt x="288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" name="Google Shape;13293;p75">
                <a:extLst>
                  <a:ext uri="{FF2B5EF4-FFF2-40B4-BE49-F238E27FC236}">
                    <a16:creationId xmlns:a16="http://schemas.microsoft.com/office/drawing/2014/main" id="{9D3DD011-A618-4F79-9A8F-55E473F011F2}"/>
                  </a:ext>
                </a:extLst>
              </p:cNvPr>
              <p:cNvSpPr/>
              <p:nvPr/>
            </p:nvSpPr>
            <p:spPr>
              <a:xfrm>
                <a:off x="3327100" y="1483625"/>
                <a:ext cx="369975" cy="369925"/>
              </a:xfrm>
              <a:custGeom>
                <a:avLst/>
                <a:gdLst/>
                <a:ahLst/>
                <a:cxnLst/>
                <a:rect l="l" t="t" r="r" b="b"/>
                <a:pathLst>
                  <a:path w="14799" h="14797" extrusionOk="0">
                    <a:moveTo>
                      <a:pt x="7929" y="1157"/>
                    </a:moveTo>
                    <a:cubicBezTo>
                      <a:pt x="9206" y="1272"/>
                      <a:pt x="10420" y="1770"/>
                      <a:pt x="11411" y="2589"/>
                    </a:cubicBezTo>
                    <a:lnTo>
                      <a:pt x="11042" y="2957"/>
                    </a:lnTo>
                    <a:cubicBezTo>
                      <a:pt x="10828" y="3180"/>
                      <a:pt x="10831" y="3534"/>
                      <a:pt x="11048" y="3751"/>
                    </a:cubicBezTo>
                    <a:cubicBezTo>
                      <a:pt x="11158" y="3861"/>
                      <a:pt x="11303" y="3916"/>
                      <a:pt x="11448" y="3916"/>
                    </a:cubicBezTo>
                    <a:cubicBezTo>
                      <a:pt x="11590" y="3916"/>
                      <a:pt x="11732" y="3863"/>
                      <a:pt x="11842" y="3757"/>
                    </a:cubicBezTo>
                    <a:lnTo>
                      <a:pt x="12214" y="3389"/>
                    </a:lnTo>
                    <a:cubicBezTo>
                      <a:pt x="13026" y="4349"/>
                      <a:pt x="13524" y="5539"/>
                      <a:pt x="13639" y="6795"/>
                    </a:cubicBezTo>
                    <a:lnTo>
                      <a:pt x="13101" y="6795"/>
                    </a:lnTo>
                    <a:cubicBezTo>
                      <a:pt x="12787" y="6795"/>
                      <a:pt x="12534" y="7048"/>
                      <a:pt x="12534" y="7362"/>
                    </a:cubicBezTo>
                    <a:cubicBezTo>
                      <a:pt x="12534" y="7673"/>
                      <a:pt x="12787" y="7927"/>
                      <a:pt x="13101" y="7927"/>
                    </a:cubicBezTo>
                    <a:lnTo>
                      <a:pt x="13639" y="7927"/>
                    </a:lnTo>
                    <a:cubicBezTo>
                      <a:pt x="13515" y="9198"/>
                      <a:pt x="13005" y="10400"/>
                      <a:pt x="12178" y="11375"/>
                    </a:cubicBezTo>
                    <a:lnTo>
                      <a:pt x="11842" y="11040"/>
                    </a:lnTo>
                    <a:cubicBezTo>
                      <a:pt x="11732" y="10934"/>
                      <a:pt x="11590" y="10881"/>
                      <a:pt x="11448" y="10881"/>
                    </a:cubicBezTo>
                    <a:cubicBezTo>
                      <a:pt x="11303" y="10881"/>
                      <a:pt x="11158" y="10936"/>
                      <a:pt x="11048" y="11046"/>
                    </a:cubicBezTo>
                    <a:cubicBezTo>
                      <a:pt x="10831" y="11264"/>
                      <a:pt x="10828" y="11617"/>
                      <a:pt x="11042" y="11840"/>
                    </a:cubicBezTo>
                    <a:lnTo>
                      <a:pt x="11377" y="12175"/>
                    </a:lnTo>
                    <a:cubicBezTo>
                      <a:pt x="10402" y="13003"/>
                      <a:pt x="9200" y="13513"/>
                      <a:pt x="7929" y="13637"/>
                    </a:cubicBezTo>
                    <a:lnTo>
                      <a:pt x="7929" y="13099"/>
                    </a:lnTo>
                    <a:cubicBezTo>
                      <a:pt x="7929" y="12785"/>
                      <a:pt x="7676" y="12532"/>
                      <a:pt x="7365" y="12532"/>
                    </a:cubicBezTo>
                    <a:cubicBezTo>
                      <a:pt x="7051" y="12532"/>
                      <a:pt x="6797" y="12785"/>
                      <a:pt x="6797" y="13099"/>
                    </a:cubicBezTo>
                    <a:lnTo>
                      <a:pt x="6797" y="13637"/>
                    </a:lnTo>
                    <a:cubicBezTo>
                      <a:pt x="5541" y="13522"/>
                      <a:pt x="4351" y="13024"/>
                      <a:pt x="3391" y="12212"/>
                    </a:cubicBezTo>
                    <a:lnTo>
                      <a:pt x="3759" y="11840"/>
                    </a:lnTo>
                    <a:cubicBezTo>
                      <a:pt x="3974" y="11617"/>
                      <a:pt x="3971" y="11264"/>
                      <a:pt x="3753" y="11046"/>
                    </a:cubicBezTo>
                    <a:cubicBezTo>
                      <a:pt x="3643" y="10936"/>
                      <a:pt x="3499" y="10881"/>
                      <a:pt x="3354" y="10881"/>
                    </a:cubicBezTo>
                    <a:cubicBezTo>
                      <a:pt x="3212" y="10881"/>
                      <a:pt x="3070" y="10934"/>
                      <a:pt x="2959" y="11040"/>
                    </a:cubicBezTo>
                    <a:lnTo>
                      <a:pt x="2591" y="11408"/>
                    </a:lnTo>
                    <a:cubicBezTo>
                      <a:pt x="1773" y="10418"/>
                      <a:pt x="1274" y="9204"/>
                      <a:pt x="1160" y="7927"/>
                    </a:cubicBezTo>
                    <a:lnTo>
                      <a:pt x="1703" y="7927"/>
                    </a:lnTo>
                    <a:cubicBezTo>
                      <a:pt x="2014" y="7927"/>
                      <a:pt x="2268" y="7673"/>
                      <a:pt x="2268" y="7362"/>
                    </a:cubicBezTo>
                    <a:cubicBezTo>
                      <a:pt x="2268" y="7048"/>
                      <a:pt x="2014" y="6795"/>
                      <a:pt x="1703" y="6795"/>
                    </a:cubicBezTo>
                    <a:lnTo>
                      <a:pt x="1163" y="6795"/>
                    </a:lnTo>
                    <a:cubicBezTo>
                      <a:pt x="1274" y="5539"/>
                      <a:pt x="1770" y="4346"/>
                      <a:pt x="2579" y="3377"/>
                    </a:cubicBezTo>
                    <a:lnTo>
                      <a:pt x="2959" y="3757"/>
                    </a:lnTo>
                    <a:cubicBezTo>
                      <a:pt x="3070" y="3863"/>
                      <a:pt x="3212" y="3916"/>
                      <a:pt x="3354" y="3916"/>
                    </a:cubicBezTo>
                    <a:cubicBezTo>
                      <a:pt x="3499" y="3916"/>
                      <a:pt x="3643" y="3861"/>
                      <a:pt x="3753" y="3751"/>
                    </a:cubicBezTo>
                    <a:cubicBezTo>
                      <a:pt x="3971" y="3534"/>
                      <a:pt x="3974" y="3180"/>
                      <a:pt x="3759" y="2957"/>
                    </a:cubicBezTo>
                    <a:lnTo>
                      <a:pt x="3379" y="2577"/>
                    </a:lnTo>
                    <a:cubicBezTo>
                      <a:pt x="4348" y="1767"/>
                      <a:pt x="5541" y="1272"/>
                      <a:pt x="6797" y="1160"/>
                    </a:cubicBezTo>
                    <a:lnTo>
                      <a:pt x="6797" y="1701"/>
                    </a:lnTo>
                    <a:cubicBezTo>
                      <a:pt x="6797" y="2012"/>
                      <a:pt x="7051" y="2266"/>
                      <a:pt x="7365" y="2266"/>
                    </a:cubicBezTo>
                    <a:cubicBezTo>
                      <a:pt x="7676" y="2266"/>
                      <a:pt x="7929" y="2012"/>
                      <a:pt x="7929" y="1701"/>
                    </a:cubicBezTo>
                    <a:lnTo>
                      <a:pt x="7929" y="1157"/>
                    </a:lnTo>
                    <a:close/>
                    <a:moveTo>
                      <a:pt x="7376" y="1"/>
                    </a:moveTo>
                    <a:cubicBezTo>
                      <a:pt x="7372" y="1"/>
                      <a:pt x="7368" y="1"/>
                      <a:pt x="7365" y="1"/>
                    </a:cubicBezTo>
                    <a:cubicBezTo>
                      <a:pt x="5435" y="1"/>
                      <a:pt x="3581" y="759"/>
                      <a:pt x="2210" y="2115"/>
                    </a:cubicBezTo>
                    <a:cubicBezTo>
                      <a:pt x="2174" y="2142"/>
                      <a:pt x="2141" y="2172"/>
                      <a:pt x="2114" y="2208"/>
                    </a:cubicBezTo>
                    <a:cubicBezTo>
                      <a:pt x="761" y="3582"/>
                      <a:pt x="3" y="5433"/>
                      <a:pt x="3" y="7362"/>
                    </a:cubicBezTo>
                    <a:cubicBezTo>
                      <a:pt x="0" y="9322"/>
                      <a:pt x="776" y="11206"/>
                      <a:pt x="2159" y="12598"/>
                    </a:cubicBezTo>
                    <a:lnTo>
                      <a:pt x="2177" y="12616"/>
                    </a:lnTo>
                    <a:lnTo>
                      <a:pt x="2180" y="12619"/>
                    </a:lnTo>
                    <a:lnTo>
                      <a:pt x="2186" y="12625"/>
                    </a:lnTo>
                    <a:cubicBezTo>
                      <a:pt x="3578" y="14023"/>
                      <a:pt x="5414" y="14796"/>
                      <a:pt x="7365" y="14796"/>
                    </a:cubicBezTo>
                    <a:cubicBezTo>
                      <a:pt x="9327" y="14796"/>
                      <a:pt x="11187" y="14017"/>
                      <a:pt x="12603" y="12601"/>
                    </a:cubicBezTo>
                    <a:cubicBezTo>
                      <a:pt x="14019" y="11185"/>
                      <a:pt x="14798" y="9325"/>
                      <a:pt x="14798" y="7362"/>
                    </a:cubicBezTo>
                    <a:cubicBezTo>
                      <a:pt x="14798" y="5415"/>
                      <a:pt x="14028" y="3576"/>
                      <a:pt x="12627" y="2184"/>
                    </a:cubicBezTo>
                    <a:lnTo>
                      <a:pt x="12621" y="2178"/>
                    </a:lnTo>
                    <a:cubicBezTo>
                      <a:pt x="12621" y="2175"/>
                      <a:pt x="12618" y="2175"/>
                      <a:pt x="12618" y="2175"/>
                    </a:cubicBezTo>
                    <a:lnTo>
                      <a:pt x="12600" y="2157"/>
                    </a:lnTo>
                    <a:cubicBezTo>
                      <a:pt x="11211" y="777"/>
                      <a:pt x="9331" y="1"/>
                      <a:pt x="73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435D74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A7FFA3-A921-4DAB-9C9F-F4F438D88AA5}"/>
                </a:ext>
              </a:extLst>
            </p:cNvPr>
            <p:cNvSpPr txBox="1"/>
            <p:nvPr/>
          </p:nvSpPr>
          <p:spPr>
            <a:xfrm>
              <a:off x="4846780" y="3615160"/>
              <a:ext cx="1502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kern="1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Hiển thị thời gian đã ngồi lên website.</a:t>
              </a:r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8D2402-0D3D-4C97-8878-6E82F0250B77}"/>
              </a:ext>
            </a:extLst>
          </p:cNvPr>
          <p:cNvGrpSpPr/>
          <p:nvPr/>
        </p:nvGrpSpPr>
        <p:grpSpPr>
          <a:xfrm>
            <a:off x="2546276" y="3505624"/>
            <a:ext cx="1629675" cy="1225278"/>
            <a:chOff x="6256560" y="4055087"/>
            <a:chExt cx="1629675" cy="1225278"/>
          </a:xfrm>
        </p:grpSpPr>
        <p:sp>
          <p:nvSpPr>
            <p:cNvPr id="23" name="Google Shape;15191;p81">
              <a:extLst>
                <a:ext uri="{FF2B5EF4-FFF2-40B4-BE49-F238E27FC236}">
                  <a16:creationId xmlns:a16="http://schemas.microsoft.com/office/drawing/2014/main" id="{BD025001-F3EF-43F4-9E52-8427C769DEA8}"/>
                </a:ext>
              </a:extLst>
            </p:cNvPr>
            <p:cNvSpPr/>
            <p:nvPr/>
          </p:nvSpPr>
          <p:spPr>
            <a:xfrm>
              <a:off x="6871809" y="4055087"/>
              <a:ext cx="399175" cy="423069"/>
            </a:xfrm>
            <a:custGeom>
              <a:avLst/>
              <a:gdLst/>
              <a:ahLst/>
              <a:cxnLst/>
              <a:rect l="l" t="t" r="r" b="b"/>
              <a:pathLst>
                <a:path w="11059" h="11721" extrusionOk="0">
                  <a:moveTo>
                    <a:pt x="1418" y="693"/>
                  </a:moveTo>
                  <a:lnTo>
                    <a:pt x="1418" y="1387"/>
                  </a:lnTo>
                  <a:lnTo>
                    <a:pt x="725" y="1387"/>
                  </a:lnTo>
                  <a:lnTo>
                    <a:pt x="725" y="693"/>
                  </a:lnTo>
                  <a:close/>
                  <a:moveTo>
                    <a:pt x="9011" y="693"/>
                  </a:moveTo>
                  <a:lnTo>
                    <a:pt x="9011" y="1387"/>
                  </a:lnTo>
                  <a:lnTo>
                    <a:pt x="8349" y="1387"/>
                  </a:lnTo>
                  <a:lnTo>
                    <a:pt x="8349" y="693"/>
                  </a:lnTo>
                  <a:close/>
                  <a:moveTo>
                    <a:pt x="7656" y="1324"/>
                  </a:moveTo>
                  <a:lnTo>
                    <a:pt x="7656" y="1670"/>
                  </a:lnTo>
                  <a:cubicBezTo>
                    <a:pt x="7656" y="1891"/>
                    <a:pt x="7813" y="2048"/>
                    <a:pt x="8034" y="2048"/>
                  </a:cubicBezTo>
                  <a:lnTo>
                    <a:pt x="8381" y="2048"/>
                  </a:lnTo>
                  <a:lnTo>
                    <a:pt x="8381" y="4222"/>
                  </a:lnTo>
                  <a:cubicBezTo>
                    <a:pt x="8255" y="4253"/>
                    <a:pt x="8160" y="4316"/>
                    <a:pt x="8034" y="4411"/>
                  </a:cubicBezTo>
                  <a:cubicBezTo>
                    <a:pt x="7845" y="4243"/>
                    <a:pt x="7614" y="4159"/>
                    <a:pt x="7369" y="4159"/>
                  </a:cubicBezTo>
                  <a:cubicBezTo>
                    <a:pt x="7246" y="4159"/>
                    <a:pt x="7120" y="4180"/>
                    <a:pt x="6994" y="4222"/>
                  </a:cubicBezTo>
                  <a:lnTo>
                    <a:pt x="6994" y="3088"/>
                  </a:lnTo>
                  <a:cubicBezTo>
                    <a:pt x="6994" y="2552"/>
                    <a:pt x="6522" y="2080"/>
                    <a:pt x="5986" y="2080"/>
                  </a:cubicBezTo>
                  <a:cubicBezTo>
                    <a:pt x="5419" y="2080"/>
                    <a:pt x="4947" y="2552"/>
                    <a:pt x="4947" y="3088"/>
                  </a:cubicBezTo>
                  <a:lnTo>
                    <a:pt x="4947" y="6459"/>
                  </a:lnTo>
                  <a:lnTo>
                    <a:pt x="4789" y="6301"/>
                  </a:lnTo>
                  <a:cubicBezTo>
                    <a:pt x="4600" y="6097"/>
                    <a:pt x="4340" y="5994"/>
                    <a:pt x="4076" y="5994"/>
                  </a:cubicBezTo>
                  <a:cubicBezTo>
                    <a:pt x="3812" y="5994"/>
                    <a:pt x="3545" y="6097"/>
                    <a:pt x="3340" y="6301"/>
                  </a:cubicBezTo>
                  <a:cubicBezTo>
                    <a:pt x="2962" y="6679"/>
                    <a:pt x="2962" y="7341"/>
                    <a:pt x="3340" y="7751"/>
                  </a:cubicBezTo>
                  <a:lnTo>
                    <a:pt x="3812" y="8223"/>
                  </a:lnTo>
                  <a:lnTo>
                    <a:pt x="2111" y="8223"/>
                  </a:lnTo>
                  <a:lnTo>
                    <a:pt x="2111" y="7908"/>
                  </a:lnTo>
                  <a:cubicBezTo>
                    <a:pt x="2111" y="7719"/>
                    <a:pt x="1954" y="7561"/>
                    <a:pt x="1765" y="7561"/>
                  </a:cubicBezTo>
                  <a:lnTo>
                    <a:pt x="1418" y="7561"/>
                  </a:lnTo>
                  <a:lnTo>
                    <a:pt x="1418" y="2048"/>
                  </a:lnTo>
                  <a:lnTo>
                    <a:pt x="1765" y="2048"/>
                  </a:lnTo>
                  <a:cubicBezTo>
                    <a:pt x="1954" y="2048"/>
                    <a:pt x="2111" y="1891"/>
                    <a:pt x="2111" y="1670"/>
                  </a:cubicBezTo>
                  <a:lnTo>
                    <a:pt x="2111" y="1324"/>
                  </a:lnTo>
                  <a:close/>
                  <a:moveTo>
                    <a:pt x="1418" y="8255"/>
                  </a:moveTo>
                  <a:lnTo>
                    <a:pt x="1418" y="8948"/>
                  </a:lnTo>
                  <a:lnTo>
                    <a:pt x="725" y="8948"/>
                  </a:lnTo>
                  <a:lnTo>
                    <a:pt x="725" y="8255"/>
                  </a:lnTo>
                  <a:close/>
                  <a:moveTo>
                    <a:pt x="5955" y="2836"/>
                  </a:moveTo>
                  <a:cubicBezTo>
                    <a:pt x="6144" y="2836"/>
                    <a:pt x="6301" y="2993"/>
                    <a:pt x="6301" y="3182"/>
                  </a:cubicBezTo>
                  <a:lnTo>
                    <a:pt x="6301" y="6616"/>
                  </a:lnTo>
                  <a:cubicBezTo>
                    <a:pt x="6301" y="6805"/>
                    <a:pt x="6459" y="6963"/>
                    <a:pt x="6648" y="6963"/>
                  </a:cubicBezTo>
                  <a:cubicBezTo>
                    <a:pt x="6837" y="6963"/>
                    <a:pt x="6994" y="6805"/>
                    <a:pt x="6994" y="6616"/>
                  </a:cubicBezTo>
                  <a:lnTo>
                    <a:pt x="6994" y="5230"/>
                  </a:lnTo>
                  <a:cubicBezTo>
                    <a:pt x="6994" y="5041"/>
                    <a:pt x="7152" y="4884"/>
                    <a:pt x="7372" y="4884"/>
                  </a:cubicBezTo>
                  <a:cubicBezTo>
                    <a:pt x="7561" y="4884"/>
                    <a:pt x="7719" y="5041"/>
                    <a:pt x="7719" y="5230"/>
                  </a:cubicBezTo>
                  <a:lnTo>
                    <a:pt x="7719" y="6616"/>
                  </a:lnTo>
                  <a:cubicBezTo>
                    <a:pt x="7719" y="6805"/>
                    <a:pt x="7876" y="6963"/>
                    <a:pt x="8066" y="6963"/>
                  </a:cubicBezTo>
                  <a:cubicBezTo>
                    <a:pt x="8255" y="6963"/>
                    <a:pt x="8412" y="6805"/>
                    <a:pt x="8412" y="6616"/>
                  </a:cubicBezTo>
                  <a:lnTo>
                    <a:pt x="8412" y="5230"/>
                  </a:lnTo>
                  <a:cubicBezTo>
                    <a:pt x="8412" y="5041"/>
                    <a:pt x="8570" y="4884"/>
                    <a:pt x="8790" y="4884"/>
                  </a:cubicBezTo>
                  <a:cubicBezTo>
                    <a:pt x="8979" y="4884"/>
                    <a:pt x="9137" y="5041"/>
                    <a:pt x="9137" y="5230"/>
                  </a:cubicBezTo>
                  <a:lnTo>
                    <a:pt x="9137" y="6616"/>
                  </a:lnTo>
                  <a:cubicBezTo>
                    <a:pt x="9137" y="6805"/>
                    <a:pt x="9294" y="6963"/>
                    <a:pt x="9483" y="6963"/>
                  </a:cubicBezTo>
                  <a:cubicBezTo>
                    <a:pt x="9672" y="6963"/>
                    <a:pt x="9830" y="6805"/>
                    <a:pt x="9830" y="6616"/>
                  </a:cubicBezTo>
                  <a:lnTo>
                    <a:pt x="9830" y="5955"/>
                  </a:lnTo>
                  <a:cubicBezTo>
                    <a:pt x="9704" y="5703"/>
                    <a:pt x="9861" y="5545"/>
                    <a:pt x="10019" y="5545"/>
                  </a:cubicBezTo>
                  <a:cubicBezTo>
                    <a:pt x="10239" y="5545"/>
                    <a:pt x="10397" y="5703"/>
                    <a:pt x="10397" y="5892"/>
                  </a:cubicBezTo>
                  <a:lnTo>
                    <a:pt x="10397" y="7057"/>
                  </a:lnTo>
                  <a:cubicBezTo>
                    <a:pt x="10397" y="8003"/>
                    <a:pt x="10176" y="8885"/>
                    <a:pt x="9830" y="9672"/>
                  </a:cubicBezTo>
                  <a:lnTo>
                    <a:pt x="6144" y="9672"/>
                  </a:lnTo>
                  <a:lnTo>
                    <a:pt x="3812" y="7372"/>
                  </a:lnTo>
                  <a:cubicBezTo>
                    <a:pt x="3686" y="7246"/>
                    <a:pt x="3686" y="6994"/>
                    <a:pt x="3812" y="6900"/>
                  </a:cubicBezTo>
                  <a:cubicBezTo>
                    <a:pt x="3875" y="6837"/>
                    <a:pt x="3962" y="6805"/>
                    <a:pt x="4049" y="6805"/>
                  </a:cubicBezTo>
                  <a:cubicBezTo>
                    <a:pt x="4135" y="6805"/>
                    <a:pt x="4222" y="6837"/>
                    <a:pt x="4285" y="6900"/>
                  </a:cubicBezTo>
                  <a:lnTo>
                    <a:pt x="5010" y="7593"/>
                  </a:lnTo>
                  <a:cubicBezTo>
                    <a:pt x="5075" y="7659"/>
                    <a:pt x="5163" y="7690"/>
                    <a:pt x="5251" y="7690"/>
                  </a:cubicBezTo>
                  <a:cubicBezTo>
                    <a:pt x="5415" y="7690"/>
                    <a:pt x="5577" y="7578"/>
                    <a:pt x="5577" y="7372"/>
                  </a:cubicBezTo>
                  <a:lnTo>
                    <a:pt x="5577" y="3182"/>
                  </a:lnTo>
                  <a:cubicBezTo>
                    <a:pt x="5577" y="2993"/>
                    <a:pt x="5734" y="2836"/>
                    <a:pt x="5955" y="2836"/>
                  </a:cubicBezTo>
                  <a:close/>
                  <a:moveTo>
                    <a:pt x="9672" y="10302"/>
                  </a:moveTo>
                  <a:lnTo>
                    <a:pt x="9672" y="10680"/>
                  </a:lnTo>
                  <a:cubicBezTo>
                    <a:pt x="9704" y="10869"/>
                    <a:pt x="9546" y="11027"/>
                    <a:pt x="9357" y="11027"/>
                  </a:cubicBezTo>
                  <a:lnTo>
                    <a:pt x="6616" y="11027"/>
                  </a:lnTo>
                  <a:cubicBezTo>
                    <a:pt x="6396" y="11027"/>
                    <a:pt x="6238" y="10869"/>
                    <a:pt x="6238" y="10680"/>
                  </a:cubicBezTo>
                  <a:lnTo>
                    <a:pt x="6238" y="1030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3" y="2080"/>
                  </a:lnTo>
                  <a:lnTo>
                    <a:pt x="693" y="7593"/>
                  </a:lnTo>
                  <a:lnTo>
                    <a:pt x="347" y="7593"/>
                  </a:lnTo>
                  <a:cubicBezTo>
                    <a:pt x="158" y="7593"/>
                    <a:pt x="0" y="7751"/>
                    <a:pt x="0" y="7940"/>
                  </a:cubicBezTo>
                  <a:lnTo>
                    <a:pt x="0" y="9326"/>
                  </a:lnTo>
                  <a:cubicBezTo>
                    <a:pt x="0" y="9515"/>
                    <a:pt x="158" y="9672"/>
                    <a:pt x="347" y="9672"/>
                  </a:cubicBezTo>
                  <a:lnTo>
                    <a:pt x="1733" y="9672"/>
                  </a:lnTo>
                  <a:cubicBezTo>
                    <a:pt x="1922" y="9672"/>
                    <a:pt x="2080" y="9515"/>
                    <a:pt x="2080" y="9326"/>
                  </a:cubicBezTo>
                  <a:lnTo>
                    <a:pt x="2080" y="8979"/>
                  </a:lnTo>
                  <a:lnTo>
                    <a:pt x="4442" y="8979"/>
                  </a:lnTo>
                  <a:lnTo>
                    <a:pt x="5577" y="10113"/>
                  </a:lnTo>
                  <a:lnTo>
                    <a:pt x="5577" y="10712"/>
                  </a:lnTo>
                  <a:cubicBezTo>
                    <a:pt x="5577" y="11248"/>
                    <a:pt x="6049" y="11720"/>
                    <a:pt x="6616" y="11720"/>
                  </a:cubicBezTo>
                  <a:lnTo>
                    <a:pt x="9357" y="11720"/>
                  </a:lnTo>
                  <a:cubicBezTo>
                    <a:pt x="9924" y="11720"/>
                    <a:pt x="10397" y="11248"/>
                    <a:pt x="10397" y="10712"/>
                  </a:cubicBezTo>
                  <a:lnTo>
                    <a:pt x="10397" y="10113"/>
                  </a:lnTo>
                  <a:cubicBezTo>
                    <a:pt x="10806" y="9200"/>
                    <a:pt x="11058" y="8160"/>
                    <a:pt x="11058" y="7026"/>
                  </a:cubicBezTo>
                  <a:lnTo>
                    <a:pt x="11058" y="5892"/>
                  </a:lnTo>
                  <a:cubicBezTo>
                    <a:pt x="11058" y="5325"/>
                    <a:pt x="10617" y="4884"/>
                    <a:pt x="10019" y="4884"/>
                  </a:cubicBezTo>
                  <a:cubicBezTo>
                    <a:pt x="9924" y="4884"/>
                    <a:pt x="9767" y="4915"/>
                    <a:pt x="9641" y="4947"/>
                  </a:cubicBezTo>
                  <a:cubicBezTo>
                    <a:pt x="9546" y="4632"/>
                    <a:pt x="9326" y="4379"/>
                    <a:pt x="9011" y="4253"/>
                  </a:cubicBezTo>
                  <a:lnTo>
                    <a:pt x="9011" y="2080"/>
                  </a:lnTo>
                  <a:lnTo>
                    <a:pt x="9357" y="2080"/>
                  </a:lnTo>
                  <a:cubicBezTo>
                    <a:pt x="9546" y="2080"/>
                    <a:pt x="9735" y="1922"/>
                    <a:pt x="9735" y="1733"/>
                  </a:cubicBezTo>
                  <a:lnTo>
                    <a:pt x="9735" y="347"/>
                  </a:lnTo>
                  <a:cubicBezTo>
                    <a:pt x="9735" y="158"/>
                    <a:pt x="9546" y="0"/>
                    <a:pt x="9357" y="0"/>
                  </a:cubicBezTo>
                  <a:lnTo>
                    <a:pt x="7971" y="0"/>
                  </a:lnTo>
                  <a:cubicBezTo>
                    <a:pt x="7782" y="0"/>
                    <a:pt x="7624" y="158"/>
                    <a:pt x="7624" y="347"/>
                  </a:cubicBezTo>
                  <a:lnTo>
                    <a:pt x="7624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F04BC-F847-42E7-882F-C8AF2032B632}"/>
                </a:ext>
              </a:extLst>
            </p:cNvPr>
            <p:cNvSpPr txBox="1"/>
            <p:nvPr/>
          </p:nvSpPr>
          <p:spPr>
            <a:xfrm>
              <a:off x="6256560" y="4449368"/>
              <a:ext cx="1629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 b="1" kern="1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Điều khiển bật tắt âm thanh cảnh báo trên gối qua website.</a:t>
              </a:r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5EA587-87C4-4313-AF74-B2D08F1D4247}"/>
              </a:ext>
            </a:extLst>
          </p:cNvPr>
          <p:cNvGrpSpPr/>
          <p:nvPr/>
        </p:nvGrpSpPr>
        <p:grpSpPr>
          <a:xfrm>
            <a:off x="3426353" y="2230420"/>
            <a:ext cx="2533411" cy="1123666"/>
            <a:chOff x="3393003" y="1914756"/>
            <a:chExt cx="2533411" cy="11236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A2F96B-AD8D-27B9-3E76-F2079989F76A}"/>
                </a:ext>
              </a:extLst>
            </p:cNvPr>
            <p:cNvSpPr txBox="1"/>
            <p:nvPr/>
          </p:nvSpPr>
          <p:spPr>
            <a:xfrm>
              <a:off x="3713082" y="2214979"/>
              <a:ext cx="1893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Tính năng được thiết kế cho gối ngồi</a:t>
              </a:r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Cloud 51">
              <a:extLst>
                <a:ext uri="{FF2B5EF4-FFF2-40B4-BE49-F238E27FC236}">
                  <a16:creationId xmlns:a16="http://schemas.microsoft.com/office/drawing/2014/main" id="{5C49ADD7-C3A7-4B0B-8826-377E618FD5F9}"/>
                </a:ext>
              </a:extLst>
            </p:cNvPr>
            <p:cNvSpPr/>
            <p:nvPr/>
          </p:nvSpPr>
          <p:spPr>
            <a:xfrm>
              <a:off x="3393003" y="1914756"/>
              <a:ext cx="2533411" cy="1123666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54" name="Google Shape;3213;p57">
            <a:extLst>
              <a:ext uri="{FF2B5EF4-FFF2-40B4-BE49-F238E27FC236}">
                <a16:creationId xmlns:a16="http://schemas.microsoft.com/office/drawing/2014/main" id="{18DD3EB9-6078-4939-875C-E080A3CB33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Clr>
                <a:schemeClr val="dk1"/>
              </a:buClr>
              <a:buSzPts val="1100"/>
            </a:pPr>
            <a:r>
              <a:rPr lang="vi-VN" sz="2200" b="1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tính năng cơ bản của gối ngồi</a:t>
            </a:r>
            <a:endParaRPr sz="2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704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1236</Words>
  <Application>Microsoft Office PowerPoint</Application>
  <PresentationFormat>On-screen Show (16:9)</PresentationFormat>
  <Paragraphs>163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Fjalla One</vt:lpstr>
      <vt:lpstr>Symbol</vt:lpstr>
      <vt:lpstr>Cambria Math</vt:lpstr>
      <vt:lpstr>Times New Roman</vt:lpstr>
      <vt:lpstr>Barlow Semi Condensed</vt:lpstr>
      <vt:lpstr>Tahoma</vt:lpstr>
      <vt:lpstr>Arial</vt:lpstr>
      <vt:lpstr>Wingdings</vt:lpstr>
      <vt:lpstr>Barlow Semi Condensed Medium</vt:lpstr>
      <vt:lpstr>Technology Consulting by Slidesgo</vt:lpstr>
      <vt:lpstr>Trường Đại học Cần Thơ Trường Bách Khoa</vt:lpstr>
      <vt:lpstr>Nội Dung</vt:lpstr>
      <vt:lpstr>Giới Thiệu Đề Tài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tính năng cơ bản của gối ngồi</vt:lpstr>
      <vt:lpstr>Các tính năng cơ bản của gối nằm đo nhiệt độ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CÁC KỸ THUẬT KIỂM THỬ PHẦN MỀM ỨNG DỤNG TRONG LẬP TRÌNH JAVA</dc:title>
  <dc:creator>Thao Phuong</dc:creator>
  <cp:lastModifiedBy>Nụ Cười Mê Kông Nhân Viên 1</cp:lastModifiedBy>
  <cp:revision>82</cp:revision>
  <dcterms:modified xsi:type="dcterms:W3CDTF">2023-11-30T06:30:33Z</dcterms:modified>
</cp:coreProperties>
</file>